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3" r:id="rId1"/>
  </p:sldMasterIdLst>
  <p:notesMasterIdLst>
    <p:notesMasterId r:id="rId30"/>
  </p:notesMasterIdLst>
  <p:sldIdLst>
    <p:sldId id="256" r:id="rId2"/>
    <p:sldId id="1263" r:id="rId3"/>
    <p:sldId id="1267" r:id="rId4"/>
    <p:sldId id="259" r:id="rId5"/>
    <p:sldId id="1257" r:id="rId6"/>
    <p:sldId id="272" r:id="rId7"/>
    <p:sldId id="257" r:id="rId8"/>
    <p:sldId id="262" r:id="rId9"/>
    <p:sldId id="263" r:id="rId10"/>
    <p:sldId id="264" r:id="rId11"/>
    <p:sldId id="270" r:id="rId12"/>
    <p:sldId id="1266" r:id="rId13"/>
    <p:sldId id="265" r:id="rId14"/>
    <p:sldId id="284" r:id="rId15"/>
    <p:sldId id="285" r:id="rId16"/>
    <p:sldId id="1248" r:id="rId17"/>
    <p:sldId id="1250" r:id="rId18"/>
    <p:sldId id="1268" r:id="rId19"/>
    <p:sldId id="1254" r:id="rId20"/>
    <p:sldId id="1259" r:id="rId21"/>
    <p:sldId id="1260" r:id="rId22"/>
    <p:sldId id="1261" r:id="rId23"/>
    <p:sldId id="1262" r:id="rId24"/>
    <p:sldId id="1265" r:id="rId25"/>
    <p:sldId id="1256" r:id="rId26"/>
    <p:sldId id="1258" r:id="rId27"/>
    <p:sldId id="275" r:id="rId28"/>
    <p:sldId id="276"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8"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D8B675-9ED2-4376-A155-DCDE7EB1BA9B}">
  <a:tblStyle styleId="{F6D8B675-9ED2-4376-A155-DCDE7EB1BA9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7"/>
    <p:restoredTop sz="92776"/>
  </p:normalViewPr>
  <p:slideViewPr>
    <p:cSldViewPr snapToGrid="0" snapToObjects="1">
      <p:cViewPr varScale="1">
        <p:scale>
          <a:sx n="96" d="100"/>
          <a:sy n="96" d="100"/>
        </p:scale>
        <p:origin x="200" y="880"/>
      </p:cViewPr>
      <p:guideLst>
        <p:guide orient="horz" pos="172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980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461f220357_2_3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g461f220357_2_3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597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s-ES" dirty="0"/>
              <a:t>ASR: </a:t>
            </a:r>
            <a:r>
              <a:rPr lang="es-ES" dirty="0" err="1"/>
              <a:t>Automatic</a:t>
            </a:r>
            <a:r>
              <a:rPr lang="es-ES" dirty="0"/>
              <a:t> </a:t>
            </a:r>
            <a:r>
              <a:rPr lang="es-ES" dirty="0" err="1"/>
              <a:t>speech</a:t>
            </a:r>
            <a:r>
              <a:rPr lang="es-ES" dirty="0"/>
              <a:t> </a:t>
            </a:r>
            <a:r>
              <a:rPr lang="es-ES" dirty="0" err="1"/>
              <a:t>recognition</a:t>
            </a:r>
            <a:endParaRPr dirty="0"/>
          </a:p>
        </p:txBody>
      </p:sp>
      <p:sp>
        <p:nvSpPr>
          <p:cNvPr id="102" name="Google Shape;102;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13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742950" y="1177925"/>
            <a:ext cx="5654675" cy="3181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714022" y="4536030"/>
            <a:ext cx="5712178" cy="3711451"/>
          </a:xfrm>
          <a:prstGeom prst="rect">
            <a:avLst/>
          </a:prstGeom>
          <a:noFill/>
          <a:ln>
            <a:noFill/>
          </a:ln>
        </p:spPr>
        <p:txBody>
          <a:bodyPr spcFirstLastPara="1" wrap="square" lIns="94625" tIns="94625" rIns="94625" bIns="94625" anchor="t" anchorCtr="0">
            <a:noAutofit/>
          </a:bodyPr>
          <a:lstStyle/>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2" name="Google Shape;192;p7:notes"/>
          <p:cNvSpPr txBox="1">
            <a:spLocks noGrp="1"/>
          </p:cNvSpPr>
          <p:nvPr>
            <p:ph type="sldNum" idx="12"/>
          </p:nvPr>
        </p:nvSpPr>
        <p:spPr>
          <a:xfrm>
            <a:off x="4044474" y="8952606"/>
            <a:ext cx="3094096" cy="472822"/>
          </a:xfrm>
          <a:prstGeom prst="rect">
            <a:avLst/>
          </a:prstGeom>
          <a:noFill/>
          <a:ln>
            <a:noFill/>
          </a:ln>
        </p:spPr>
        <p:txBody>
          <a:bodyPr spcFirstLastPara="1" wrap="square" lIns="94625" tIns="47300" rIns="94625" bIns="473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281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742950" y="1177925"/>
            <a:ext cx="5654675" cy="3181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714022" y="4536030"/>
            <a:ext cx="5712178" cy="3711451"/>
          </a:xfrm>
          <a:prstGeom prst="rect">
            <a:avLst/>
          </a:prstGeom>
          <a:noFill/>
          <a:ln>
            <a:noFill/>
          </a:ln>
        </p:spPr>
        <p:txBody>
          <a:bodyPr spcFirstLastPara="1" wrap="square" lIns="94625" tIns="94625" rIns="94625" bIns="94625" anchor="t" anchorCtr="0">
            <a:noAutofit/>
          </a:bodyPr>
          <a:lstStyle/>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4044474" y="8952606"/>
            <a:ext cx="3094096" cy="472822"/>
          </a:xfrm>
          <a:prstGeom prst="rect">
            <a:avLst/>
          </a:prstGeom>
          <a:noFill/>
          <a:ln>
            <a:noFill/>
          </a:ln>
        </p:spPr>
        <p:txBody>
          <a:bodyPr spcFirstLastPara="1" wrap="square" lIns="94625" tIns="47300" rIns="94625" bIns="473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2688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4106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742950" y="1177925"/>
            <a:ext cx="5654675" cy="3181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714022" y="4536030"/>
            <a:ext cx="5712178" cy="3711451"/>
          </a:xfrm>
          <a:prstGeom prst="rect">
            <a:avLst/>
          </a:prstGeom>
          <a:noFill/>
          <a:ln>
            <a:noFill/>
          </a:ln>
        </p:spPr>
        <p:txBody>
          <a:bodyPr spcFirstLastPara="1" wrap="square" lIns="94625" tIns="94625" rIns="94625" bIns="94625" anchor="t" anchorCtr="0">
            <a:noAutofit/>
          </a:bodyPr>
          <a:lstStyle/>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4044474" y="8952606"/>
            <a:ext cx="3094096" cy="472822"/>
          </a:xfrm>
          <a:prstGeom prst="rect">
            <a:avLst/>
          </a:prstGeom>
          <a:noFill/>
          <a:ln>
            <a:noFill/>
          </a:ln>
        </p:spPr>
        <p:txBody>
          <a:bodyPr spcFirstLastPara="1" wrap="square" lIns="94625" tIns="47300" rIns="94625" bIns="473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443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891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742950" y="1177925"/>
            <a:ext cx="5654675" cy="3181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714022" y="4536030"/>
            <a:ext cx="5712178" cy="3711451"/>
          </a:xfrm>
          <a:prstGeom prst="rect">
            <a:avLst/>
          </a:prstGeom>
          <a:noFill/>
          <a:ln>
            <a:noFill/>
          </a:ln>
        </p:spPr>
        <p:txBody>
          <a:bodyPr spcFirstLastPara="1" wrap="square" lIns="94625" tIns="94625" rIns="94625" bIns="94625" anchor="t" anchorCtr="0">
            <a:noAutofit/>
          </a:bodyPr>
          <a:lstStyle/>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4044474" y="8952606"/>
            <a:ext cx="3094096" cy="472822"/>
          </a:xfrm>
          <a:prstGeom prst="rect">
            <a:avLst/>
          </a:prstGeom>
          <a:noFill/>
          <a:ln>
            <a:noFill/>
          </a:ln>
        </p:spPr>
        <p:txBody>
          <a:bodyPr spcFirstLastPara="1" wrap="square" lIns="94625" tIns="47300" rIns="94625" bIns="473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388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742950" y="1177925"/>
            <a:ext cx="5654675" cy="3181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714022" y="4536030"/>
            <a:ext cx="5712178" cy="3711451"/>
          </a:xfrm>
          <a:prstGeom prst="rect">
            <a:avLst/>
          </a:prstGeom>
          <a:noFill/>
          <a:ln>
            <a:noFill/>
          </a:ln>
        </p:spPr>
        <p:txBody>
          <a:bodyPr spcFirstLastPara="1" wrap="square" lIns="94625" tIns="94625" rIns="94625" bIns="94625" anchor="t" anchorCtr="0">
            <a:noAutofit/>
          </a:bodyPr>
          <a:lstStyle/>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4044474" y="8952606"/>
            <a:ext cx="3094096" cy="472822"/>
          </a:xfrm>
          <a:prstGeom prst="rect">
            <a:avLst/>
          </a:prstGeom>
          <a:noFill/>
          <a:ln>
            <a:noFill/>
          </a:ln>
        </p:spPr>
        <p:txBody>
          <a:bodyPr spcFirstLastPara="1" wrap="square" lIns="94625" tIns="47300" rIns="94625" bIns="473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2951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742950" y="1177925"/>
            <a:ext cx="5654675" cy="3181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714022" y="4536030"/>
            <a:ext cx="5712178" cy="3711451"/>
          </a:xfrm>
          <a:prstGeom prst="rect">
            <a:avLst/>
          </a:prstGeom>
          <a:noFill/>
          <a:ln>
            <a:noFill/>
          </a:ln>
        </p:spPr>
        <p:txBody>
          <a:bodyPr spcFirstLastPara="1" wrap="square" lIns="94625" tIns="94625" rIns="94625" bIns="94625" anchor="t" anchorCtr="0">
            <a:noAutofit/>
          </a:bodyPr>
          <a:lstStyle/>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4044474" y="8952606"/>
            <a:ext cx="3094096" cy="472822"/>
          </a:xfrm>
          <a:prstGeom prst="rect">
            <a:avLst/>
          </a:prstGeom>
          <a:noFill/>
          <a:ln>
            <a:noFill/>
          </a:ln>
        </p:spPr>
        <p:txBody>
          <a:bodyPr spcFirstLastPara="1" wrap="square" lIns="94625" tIns="47300" rIns="94625" bIns="473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2824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742950" y="1177925"/>
            <a:ext cx="5654675" cy="3181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714022" y="4536030"/>
            <a:ext cx="5712178" cy="3711451"/>
          </a:xfrm>
          <a:prstGeom prst="rect">
            <a:avLst/>
          </a:prstGeom>
          <a:noFill/>
          <a:ln>
            <a:noFill/>
          </a:ln>
        </p:spPr>
        <p:txBody>
          <a:bodyPr spcFirstLastPara="1" wrap="square" lIns="94625" tIns="94625" rIns="94625" bIns="94625" anchor="t" anchorCtr="0">
            <a:noAutofit/>
          </a:bodyPr>
          <a:lstStyle/>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4044474" y="8952606"/>
            <a:ext cx="3094096" cy="472822"/>
          </a:xfrm>
          <a:prstGeom prst="rect">
            <a:avLst/>
          </a:prstGeom>
          <a:noFill/>
          <a:ln>
            <a:noFill/>
          </a:ln>
        </p:spPr>
        <p:txBody>
          <a:bodyPr spcFirstLastPara="1" wrap="square" lIns="94625" tIns="47300" rIns="94625" bIns="473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7074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1435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742950" y="1177925"/>
            <a:ext cx="5654675" cy="3181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714022" y="4536030"/>
            <a:ext cx="5712178" cy="3711451"/>
          </a:xfrm>
          <a:prstGeom prst="rect">
            <a:avLst/>
          </a:prstGeom>
          <a:noFill/>
          <a:ln>
            <a:noFill/>
          </a:ln>
        </p:spPr>
        <p:txBody>
          <a:bodyPr spcFirstLastPara="1" wrap="square" lIns="94625" tIns="94625" rIns="94625" bIns="94625" anchor="t" anchorCtr="0">
            <a:noAutofit/>
          </a:bodyPr>
          <a:lstStyle/>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4044474" y="8952606"/>
            <a:ext cx="3094096" cy="472822"/>
          </a:xfrm>
          <a:prstGeom prst="rect">
            <a:avLst/>
          </a:prstGeom>
          <a:noFill/>
          <a:ln>
            <a:noFill/>
          </a:ln>
        </p:spPr>
        <p:txBody>
          <a:bodyPr spcFirstLastPara="1" wrap="square" lIns="94625" tIns="47300" rIns="94625" bIns="473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3699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742950" y="1177925"/>
            <a:ext cx="5654675" cy="3181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714022" y="4536030"/>
            <a:ext cx="5712178" cy="3711451"/>
          </a:xfrm>
          <a:prstGeom prst="rect">
            <a:avLst/>
          </a:prstGeom>
          <a:noFill/>
          <a:ln>
            <a:noFill/>
          </a:ln>
        </p:spPr>
        <p:txBody>
          <a:bodyPr spcFirstLastPara="1" wrap="square" lIns="94625" tIns="94625" rIns="94625" bIns="94625" anchor="t" anchorCtr="0">
            <a:noAutofit/>
          </a:bodyPr>
          <a:lstStyle/>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4044474" y="8952606"/>
            <a:ext cx="3094096" cy="472822"/>
          </a:xfrm>
          <a:prstGeom prst="rect">
            <a:avLst/>
          </a:prstGeom>
          <a:noFill/>
          <a:ln>
            <a:noFill/>
          </a:ln>
        </p:spPr>
        <p:txBody>
          <a:bodyPr spcFirstLastPara="1" wrap="square" lIns="94625" tIns="47300" rIns="94625" bIns="473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4050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22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dirty="0"/>
              <a:t>CAGR </a:t>
            </a:r>
            <a:r>
              <a:rPr lang="es-ES" dirty="0" err="1"/>
              <a:t>Compound</a:t>
            </a:r>
            <a:r>
              <a:rPr lang="es-ES" dirty="0"/>
              <a:t> </a:t>
            </a:r>
            <a:r>
              <a:rPr lang="es-ES" dirty="0" err="1"/>
              <a:t>annual</a:t>
            </a:r>
            <a:r>
              <a:rPr lang="es-ES" dirty="0"/>
              <a:t> </a:t>
            </a:r>
            <a:r>
              <a:rPr lang="es-ES" dirty="0" err="1"/>
              <a:t>growth</a:t>
            </a:r>
            <a:r>
              <a:rPr lang="es-ES" dirty="0"/>
              <a:t> </a:t>
            </a:r>
            <a:r>
              <a:rPr lang="es-ES" dirty="0" err="1"/>
              <a:t>rate</a:t>
            </a:r>
            <a:endParaRPr lang="es-ES" dirty="0"/>
          </a:p>
          <a:p>
            <a:pPr marL="0" lvl="0" indent="0" algn="l" rtl="0">
              <a:spcBef>
                <a:spcPts val="0"/>
              </a:spcBef>
              <a:spcAft>
                <a:spcPts val="0"/>
              </a:spcAft>
              <a:buNone/>
            </a:pPr>
            <a:endParaRPr dirty="0"/>
          </a:p>
        </p:txBody>
      </p:sp>
      <p:sp>
        <p:nvSpPr>
          <p:cNvPr id="122" name="Google Shape;12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802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a:stretch/>
        </p:blipFill>
        <p:spPr>
          <a:xfrm>
            <a:off x="4985657" y="1834690"/>
            <a:ext cx="2220686" cy="2365376"/>
          </a:xfrm>
          <a:prstGeom prst="rect">
            <a:avLst/>
          </a:prstGeom>
          <a:noFill/>
          <a:ln>
            <a:noFill/>
          </a:ln>
        </p:spPr>
      </p:pic>
      <p:sp>
        <p:nvSpPr>
          <p:cNvPr id="18" name="Google Shape;18;p2"/>
          <p:cNvSpPr txBox="1">
            <a:spLocks noGrp="1"/>
          </p:cNvSpPr>
          <p:nvPr>
            <p:ph type="ctrTitle"/>
          </p:nvPr>
        </p:nvSpPr>
        <p:spPr>
          <a:xfrm>
            <a:off x="1524000" y="4476519"/>
            <a:ext cx="9144000" cy="549593"/>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2800"/>
              <a:buFont typeface="Helvetica Neue"/>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5118188"/>
            <a:ext cx="9144000" cy="36417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297180" y="257492"/>
            <a:ext cx="11521440" cy="5035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txBox="1">
            <a:spLocks noGrp="1"/>
          </p:cNvSpPr>
          <p:nvPr>
            <p:ph type="body" idx="1"/>
          </p:nvPr>
        </p:nvSpPr>
        <p:spPr>
          <a:xfrm>
            <a:off x="297180" y="1028700"/>
            <a:ext cx="5722620" cy="495395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1"/>
          <p:cNvSpPr txBox="1">
            <a:spLocks noGrp="1"/>
          </p:cNvSpPr>
          <p:nvPr>
            <p:ph type="body" idx="2"/>
          </p:nvPr>
        </p:nvSpPr>
        <p:spPr>
          <a:xfrm>
            <a:off x="6172200" y="1028700"/>
            <a:ext cx="5646420" cy="495395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1"/>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b="1">
                <a:solidFill>
                  <a:schemeClr val="dk2"/>
                </a:solidFill>
                <a:latin typeface="Helvetica Neue"/>
                <a:ea typeface="Helvetica Neue"/>
                <a:cs typeface="Helvetica Neue"/>
                <a:sym typeface="Helvetica Neue"/>
              </a:defRPr>
            </a:lvl1pPr>
            <a:lvl2pPr marL="0" marR="0" lvl="1" indent="0" algn="r">
              <a:spcBef>
                <a:spcPts val="0"/>
              </a:spcBef>
              <a:buNone/>
              <a:defRPr sz="1000" b="1">
                <a:solidFill>
                  <a:schemeClr val="dk2"/>
                </a:solidFill>
                <a:latin typeface="Helvetica Neue"/>
                <a:ea typeface="Helvetica Neue"/>
                <a:cs typeface="Helvetica Neue"/>
                <a:sym typeface="Helvetica Neue"/>
              </a:defRPr>
            </a:lvl2pPr>
            <a:lvl3pPr marL="0" marR="0" lvl="2" indent="0" algn="r">
              <a:spcBef>
                <a:spcPts val="0"/>
              </a:spcBef>
              <a:buNone/>
              <a:defRPr sz="1000" b="1">
                <a:solidFill>
                  <a:schemeClr val="dk2"/>
                </a:solidFill>
                <a:latin typeface="Helvetica Neue"/>
                <a:ea typeface="Helvetica Neue"/>
                <a:cs typeface="Helvetica Neue"/>
                <a:sym typeface="Helvetica Neue"/>
              </a:defRPr>
            </a:lvl3pPr>
            <a:lvl4pPr marL="0" marR="0" lvl="3" indent="0" algn="r">
              <a:spcBef>
                <a:spcPts val="0"/>
              </a:spcBef>
              <a:buNone/>
              <a:defRPr sz="1000" b="1">
                <a:solidFill>
                  <a:schemeClr val="dk2"/>
                </a:solidFill>
                <a:latin typeface="Helvetica Neue"/>
                <a:ea typeface="Helvetica Neue"/>
                <a:cs typeface="Helvetica Neue"/>
                <a:sym typeface="Helvetica Neue"/>
              </a:defRPr>
            </a:lvl4pPr>
            <a:lvl5pPr marL="0" marR="0" lvl="4" indent="0" algn="r">
              <a:spcBef>
                <a:spcPts val="0"/>
              </a:spcBef>
              <a:buNone/>
              <a:defRPr sz="1000" b="1">
                <a:solidFill>
                  <a:schemeClr val="dk2"/>
                </a:solidFill>
                <a:latin typeface="Helvetica Neue"/>
                <a:ea typeface="Helvetica Neue"/>
                <a:cs typeface="Helvetica Neue"/>
                <a:sym typeface="Helvetica Neue"/>
              </a:defRPr>
            </a:lvl5pPr>
            <a:lvl6pPr marL="0" marR="0" lvl="5" indent="0" algn="r">
              <a:spcBef>
                <a:spcPts val="0"/>
              </a:spcBef>
              <a:buNone/>
              <a:defRPr sz="1000" b="1">
                <a:solidFill>
                  <a:schemeClr val="dk2"/>
                </a:solidFill>
                <a:latin typeface="Helvetica Neue"/>
                <a:ea typeface="Helvetica Neue"/>
                <a:cs typeface="Helvetica Neue"/>
                <a:sym typeface="Helvetica Neue"/>
              </a:defRPr>
            </a:lvl6pPr>
            <a:lvl7pPr marL="0" marR="0" lvl="6" indent="0" algn="r">
              <a:spcBef>
                <a:spcPts val="0"/>
              </a:spcBef>
              <a:buNone/>
              <a:defRPr sz="1000" b="1">
                <a:solidFill>
                  <a:schemeClr val="dk2"/>
                </a:solidFill>
                <a:latin typeface="Helvetica Neue"/>
                <a:ea typeface="Helvetica Neue"/>
                <a:cs typeface="Helvetica Neue"/>
                <a:sym typeface="Helvetica Neue"/>
              </a:defRPr>
            </a:lvl7pPr>
            <a:lvl8pPr marL="0" marR="0" lvl="7" indent="0" algn="r">
              <a:spcBef>
                <a:spcPts val="0"/>
              </a:spcBef>
              <a:buNone/>
              <a:defRPr sz="1000" b="1">
                <a:solidFill>
                  <a:schemeClr val="dk2"/>
                </a:solidFill>
                <a:latin typeface="Helvetica Neue"/>
                <a:ea typeface="Helvetica Neue"/>
                <a:cs typeface="Helvetica Neue"/>
                <a:sym typeface="Helvetica Neue"/>
              </a:defRPr>
            </a:lvl8pPr>
            <a:lvl9pPr marL="0" marR="0" lvl="8" indent="0" algn="r">
              <a:spcBef>
                <a:spcPts val="0"/>
              </a:spcBef>
              <a:buNone/>
              <a:defRPr sz="1000" b="1">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58"/>
        <p:cNvGrpSpPr/>
        <p:nvPr/>
      </p:nvGrpSpPr>
      <p:grpSpPr>
        <a:xfrm>
          <a:off x="0" y="0"/>
          <a:ext cx="0" cy="0"/>
          <a:chOff x="0" y="0"/>
          <a:chExt cx="0" cy="0"/>
        </a:xfrm>
      </p:grpSpPr>
      <p:pic>
        <p:nvPicPr>
          <p:cNvPr id="59" name="Google Shape;59;p12"/>
          <p:cNvPicPr preferRelativeResize="0"/>
          <p:nvPr/>
        </p:nvPicPr>
        <p:blipFill rotWithShape="1">
          <a:blip r:embed="rId2">
            <a:alphaModFix/>
          </a:blip>
          <a:srcRect/>
          <a:stretch/>
        </p:blipFill>
        <p:spPr>
          <a:xfrm>
            <a:off x="0" y="11430"/>
            <a:ext cx="12192000" cy="6885653"/>
          </a:xfrm>
          <a:prstGeom prst="rect">
            <a:avLst/>
          </a:prstGeom>
          <a:noFill/>
          <a:ln>
            <a:noFill/>
          </a:ln>
        </p:spPr>
      </p:pic>
      <p:sp>
        <p:nvSpPr>
          <p:cNvPr id="60" name="Google Shape;60;p12"/>
          <p:cNvSpPr txBox="1">
            <a:spLocks noGrp="1"/>
          </p:cNvSpPr>
          <p:nvPr>
            <p:ph type="title"/>
          </p:nvPr>
        </p:nvSpPr>
        <p:spPr>
          <a:xfrm>
            <a:off x="2617470" y="2950701"/>
            <a:ext cx="6663690" cy="50355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2800"/>
              <a:buFont typeface="Helvetica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61"/>
        <p:cNvGrpSpPr/>
        <p:nvPr/>
      </p:nvGrpSpPr>
      <p:grpSpPr>
        <a:xfrm>
          <a:off x="0" y="0"/>
          <a:ext cx="0" cy="0"/>
          <a:chOff x="0" y="0"/>
          <a:chExt cx="0" cy="0"/>
        </a:xfrm>
      </p:grpSpPr>
      <p:pic>
        <p:nvPicPr>
          <p:cNvPr id="62" name="Google Shape;62;p13"/>
          <p:cNvPicPr preferRelativeResize="0"/>
          <p:nvPr/>
        </p:nvPicPr>
        <p:blipFill rotWithShape="1">
          <a:blip r:embed="rId2">
            <a:alphaModFix/>
          </a:blip>
          <a:srcRect/>
          <a:stretch/>
        </p:blipFill>
        <p:spPr>
          <a:xfrm>
            <a:off x="0" y="0"/>
            <a:ext cx="12179808" cy="6851142"/>
          </a:xfrm>
          <a:prstGeom prst="rect">
            <a:avLst/>
          </a:prstGeom>
          <a:noFill/>
          <a:ln>
            <a:noFill/>
          </a:ln>
        </p:spPr>
      </p:pic>
      <p:sp>
        <p:nvSpPr>
          <p:cNvPr id="63" name="Google Shape;63;p13"/>
          <p:cNvSpPr txBox="1">
            <a:spLocks noGrp="1"/>
          </p:cNvSpPr>
          <p:nvPr>
            <p:ph type="title"/>
          </p:nvPr>
        </p:nvSpPr>
        <p:spPr>
          <a:xfrm>
            <a:off x="342900" y="2687811"/>
            <a:ext cx="4069080" cy="111837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Helvetica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4"/>
        <p:cNvGrpSpPr/>
        <p:nvPr/>
      </p:nvGrpSpPr>
      <p:grpSpPr>
        <a:xfrm>
          <a:off x="0" y="0"/>
          <a:ext cx="0" cy="0"/>
          <a:chOff x="0" y="0"/>
          <a:chExt cx="0" cy="0"/>
        </a:xfrm>
      </p:grpSpPr>
      <p:sp>
        <p:nvSpPr>
          <p:cNvPr id="65" name="Google Shape;65;p14"/>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b="1">
                <a:solidFill>
                  <a:schemeClr val="dk2"/>
                </a:solidFill>
                <a:latin typeface="Helvetica Neue"/>
                <a:ea typeface="Helvetica Neue"/>
                <a:cs typeface="Helvetica Neue"/>
                <a:sym typeface="Helvetica Neue"/>
              </a:defRPr>
            </a:lvl1pPr>
            <a:lvl2pPr marL="0" marR="0" lvl="1" indent="0" algn="r">
              <a:spcBef>
                <a:spcPts val="0"/>
              </a:spcBef>
              <a:buNone/>
              <a:defRPr sz="1000" b="1">
                <a:solidFill>
                  <a:schemeClr val="dk2"/>
                </a:solidFill>
                <a:latin typeface="Helvetica Neue"/>
                <a:ea typeface="Helvetica Neue"/>
                <a:cs typeface="Helvetica Neue"/>
                <a:sym typeface="Helvetica Neue"/>
              </a:defRPr>
            </a:lvl2pPr>
            <a:lvl3pPr marL="0" marR="0" lvl="2" indent="0" algn="r">
              <a:spcBef>
                <a:spcPts val="0"/>
              </a:spcBef>
              <a:buNone/>
              <a:defRPr sz="1000" b="1">
                <a:solidFill>
                  <a:schemeClr val="dk2"/>
                </a:solidFill>
                <a:latin typeface="Helvetica Neue"/>
                <a:ea typeface="Helvetica Neue"/>
                <a:cs typeface="Helvetica Neue"/>
                <a:sym typeface="Helvetica Neue"/>
              </a:defRPr>
            </a:lvl3pPr>
            <a:lvl4pPr marL="0" marR="0" lvl="3" indent="0" algn="r">
              <a:spcBef>
                <a:spcPts val="0"/>
              </a:spcBef>
              <a:buNone/>
              <a:defRPr sz="1000" b="1">
                <a:solidFill>
                  <a:schemeClr val="dk2"/>
                </a:solidFill>
                <a:latin typeface="Helvetica Neue"/>
                <a:ea typeface="Helvetica Neue"/>
                <a:cs typeface="Helvetica Neue"/>
                <a:sym typeface="Helvetica Neue"/>
              </a:defRPr>
            </a:lvl4pPr>
            <a:lvl5pPr marL="0" marR="0" lvl="4" indent="0" algn="r">
              <a:spcBef>
                <a:spcPts val="0"/>
              </a:spcBef>
              <a:buNone/>
              <a:defRPr sz="1000" b="1">
                <a:solidFill>
                  <a:schemeClr val="dk2"/>
                </a:solidFill>
                <a:latin typeface="Helvetica Neue"/>
                <a:ea typeface="Helvetica Neue"/>
                <a:cs typeface="Helvetica Neue"/>
                <a:sym typeface="Helvetica Neue"/>
              </a:defRPr>
            </a:lvl5pPr>
            <a:lvl6pPr marL="0" marR="0" lvl="5" indent="0" algn="r">
              <a:spcBef>
                <a:spcPts val="0"/>
              </a:spcBef>
              <a:buNone/>
              <a:defRPr sz="1000" b="1">
                <a:solidFill>
                  <a:schemeClr val="dk2"/>
                </a:solidFill>
                <a:latin typeface="Helvetica Neue"/>
                <a:ea typeface="Helvetica Neue"/>
                <a:cs typeface="Helvetica Neue"/>
                <a:sym typeface="Helvetica Neue"/>
              </a:defRPr>
            </a:lvl6pPr>
            <a:lvl7pPr marL="0" marR="0" lvl="6" indent="0" algn="r">
              <a:spcBef>
                <a:spcPts val="0"/>
              </a:spcBef>
              <a:buNone/>
              <a:defRPr sz="1000" b="1">
                <a:solidFill>
                  <a:schemeClr val="dk2"/>
                </a:solidFill>
                <a:latin typeface="Helvetica Neue"/>
                <a:ea typeface="Helvetica Neue"/>
                <a:cs typeface="Helvetica Neue"/>
                <a:sym typeface="Helvetica Neue"/>
              </a:defRPr>
            </a:lvl7pPr>
            <a:lvl8pPr marL="0" marR="0" lvl="7" indent="0" algn="r">
              <a:spcBef>
                <a:spcPts val="0"/>
              </a:spcBef>
              <a:buNone/>
              <a:defRPr sz="1000" b="1">
                <a:solidFill>
                  <a:schemeClr val="dk2"/>
                </a:solidFill>
                <a:latin typeface="Helvetica Neue"/>
                <a:ea typeface="Helvetica Neue"/>
                <a:cs typeface="Helvetica Neue"/>
                <a:sym typeface="Helvetica Neue"/>
              </a:defRPr>
            </a:lvl8pPr>
            <a:lvl9pPr marL="0" marR="0" lvl="8" indent="0" algn="r">
              <a:spcBef>
                <a:spcPts val="0"/>
              </a:spcBef>
              <a:buNone/>
              <a:defRPr sz="1000" b="1">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1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7" name="Google Shape;67;p14"/>
          <p:cNvSpPr txBox="1">
            <a:spLocks noGrp="1"/>
          </p:cNvSpPr>
          <p:nvPr>
            <p:ph type="title"/>
          </p:nvPr>
        </p:nvSpPr>
        <p:spPr>
          <a:xfrm>
            <a:off x="342900" y="2687811"/>
            <a:ext cx="4069080" cy="111837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Helvetica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0" name="Google Shape;70;p15"/>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b="1">
                <a:solidFill>
                  <a:schemeClr val="dk2"/>
                </a:solidFill>
                <a:latin typeface="Helvetica Neue"/>
                <a:ea typeface="Helvetica Neue"/>
                <a:cs typeface="Helvetica Neue"/>
                <a:sym typeface="Helvetica Neue"/>
              </a:defRPr>
            </a:lvl1pPr>
            <a:lvl2pPr marL="0" marR="0" lvl="1" indent="0" algn="r">
              <a:spcBef>
                <a:spcPts val="0"/>
              </a:spcBef>
              <a:buNone/>
              <a:defRPr sz="1000" b="1">
                <a:solidFill>
                  <a:schemeClr val="dk2"/>
                </a:solidFill>
                <a:latin typeface="Helvetica Neue"/>
                <a:ea typeface="Helvetica Neue"/>
                <a:cs typeface="Helvetica Neue"/>
                <a:sym typeface="Helvetica Neue"/>
              </a:defRPr>
            </a:lvl2pPr>
            <a:lvl3pPr marL="0" marR="0" lvl="2" indent="0" algn="r">
              <a:spcBef>
                <a:spcPts val="0"/>
              </a:spcBef>
              <a:buNone/>
              <a:defRPr sz="1000" b="1">
                <a:solidFill>
                  <a:schemeClr val="dk2"/>
                </a:solidFill>
                <a:latin typeface="Helvetica Neue"/>
                <a:ea typeface="Helvetica Neue"/>
                <a:cs typeface="Helvetica Neue"/>
                <a:sym typeface="Helvetica Neue"/>
              </a:defRPr>
            </a:lvl3pPr>
            <a:lvl4pPr marL="0" marR="0" lvl="3" indent="0" algn="r">
              <a:spcBef>
                <a:spcPts val="0"/>
              </a:spcBef>
              <a:buNone/>
              <a:defRPr sz="1000" b="1">
                <a:solidFill>
                  <a:schemeClr val="dk2"/>
                </a:solidFill>
                <a:latin typeface="Helvetica Neue"/>
                <a:ea typeface="Helvetica Neue"/>
                <a:cs typeface="Helvetica Neue"/>
                <a:sym typeface="Helvetica Neue"/>
              </a:defRPr>
            </a:lvl4pPr>
            <a:lvl5pPr marL="0" marR="0" lvl="4" indent="0" algn="r">
              <a:spcBef>
                <a:spcPts val="0"/>
              </a:spcBef>
              <a:buNone/>
              <a:defRPr sz="1000" b="1">
                <a:solidFill>
                  <a:schemeClr val="dk2"/>
                </a:solidFill>
                <a:latin typeface="Helvetica Neue"/>
                <a:ea typeface="Helvetica Neue"/>
                <a:cs typeface="Helvetica Neue"/>
                <a:sym typeface="Helvetica Neue"/>
              </a:defRPr>
            </a:lvl5pPr>
            <a:lvl6pPr marL="0" marR="0" lvl="5" indent="0" algn="r">
              <a:spcBef>
                <a:spcPts val="0"/>
              </a:spcBef>
              <a:buNone/>
              <a:defRPr sz="1000" b="1">
                <a:solidFill>
                  <a:schemeClr val="dk2"/>
                </a:solidFill>
                <a:latin typeface="Helvetica Neue"/>
                <a:ea typeface="Helvetica Neue"/>
                <a:cs typeface="Helvetica Neue"/>
                <a:sym typeface="Helvetica Neue"/>
              </a:defRPr>
            </a:lvl6pPr>
            <a:lvl7pPr marL="0" marR="0" lvl="6" indent="0" algn="r">
              <a:spcBef>
                <a:spcPts val="0"/>
              </a:spcBef>
              <a:buNone/>
              <a:defRPr sz="1000" b="1">
                <a:solidFill>
                  <a:schemeClr val="dk2"/>
                </a:solidFill>
                <a:latin typeface="Helvetica Neue"/>
                <a:ea typeface="Helvetica Neue"/>
                <a:cs typeface="Helvetica Neue"/>
                <a:sym typeface="Helvetica Neue"/>
              </a:defRPr>
            </a:lvl7pPr>
            <a:lvl8pPr marL="0" marR="0" lvl="7" indent="0" algn="r">
              <a:spcBef>
                <a:spcPts val="0"/>
              </a:spcBef>
              <a:buNone/>
              <a:defRPr sz="1000" b="1">
                <a:solidFill>
                  <a:schemeClr val="dk2"/>
                </a:solidFill>
                <a:latin typeface="Helvetica Neue"/>
                <a:ea typeface="Helvetica Neue"/>
                <a:cs typeface="Helvetica Neue"/>
                <a:sym typeface="Helvetica Neue"/>
              </a:defRPr>
            </a:lvl8pPr>
            <a:lvl9pPr marL="0" marR="0" lvl="8" indent="0" algn="r">
              <a:spcBef>
                <a:spcPts val="0"/>
              </a:spcBef>
              <a:buNone/>
              <a:defRPr sz="1000" b="1">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15"/>
          <p:cNvSpPr txBox="1">
            <a:spLocks noGrp="1"/>
          </p:cNvSpPr>
          <p:nvPr>
            <p:ph type="title"/>
          </p:nvPr>
        </p:nvSpPr>
        <p:spPr>
          <a:xfrm>
            <a:off x="342900" y="2687811"/>
            <a:ext cx="4069080" cy="111837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Helvetica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pic>
        <p:nvPicPr>
          <p:cNvPr id="73" name="Google Shape;73;p16"/>
          <p:cNvPicPr preferRelativeResize="0"/>
          <p:nvPr/>
        </p:nvPicPr>
        <p:blipFill rotWithShape="1">
          <a:blip r:embed="rId2">
            <a:alphaModFix/>
          </a:blip>
          <a:srcRect/>
          <a:stretch/>
        </p:blipFill>
        <p:spPr>
          <a:xfrm>
            <a:off x="3251330" y="1841500"/>
            <a:ext cx="1043869" cy="1027430"/>
          </a:xfrm>
          <a:prstGeom prst="rect">
            <a:avLst/>
          </a:prstGeom>
          <a:noFill/>
          <a:ln>
            <a:noFill/>
          </a:ln>
        </p:spPr>
      </p:pic>
      <p:pic>
        <p:nvPicPr>
          <p:cNvPr id="74" name="Google Shape;74;p16"/>
          <p:cNvPicPr preferRelativeResize="0"/>
          <p:nvPr/>
        </p:nvPicPr>
        <p:blipFill rotWithShape="1">
          <a:blip r:embed="rId3">
            <a:alphaModFix/>
          </a:blip>
          <a:srcRect/>
          <a:stretch/>
        </p:blipFill>
        <p:spPr>
          <a:xfrm>
            <a:off x="10073640" y="1841500"/>
            <a:ext cx="924687" cy="1027430"/>
          </a:xfrm>
          <a:prstGeom prst="rect">
            <a:avLst/>
          </a:prstGeom>
          <a:noFill/>
          <a:ln>
            <a:noFill/>
          </a:ln>
        </p:spPr>
      </p:pic>
      <p:pic>
        <p:nvPicPr>
          <p:cNvPr id="75" name="Google Shape;75;p16"/>
          <p:cNvPicPr preferRelativeResize="0"/>
          <p:nvPr/>
        </p:nvPicPr>
        <p:blipFill rotWithShape="1">
          <a:blip r:embed="rId4">
            <a:alphaModFix/>
          </a:blip>
          <a:srcRect/>
          <a:stretch/>
        </p:blipFill>
        <p:spPr>
          <a:xfrm>
            <a:off x="7896800" y="1841500"/>
            <a:ext cx="1019210" cy="1027430"/>
          </a:xfrm>
          <a:prstGeom prst="rect">
            <a:avLst/>
          </a:prstGeom>
          <a:noFill/>
          <a:ln>
            <a:noFill/>
          </a:ln>
        </p:spPr>
      </p:pic>
      <p:pic>
        <p:nvPicPr>
          <p:cNvPr id="76" name="Google Shape;76;p16"/>
          <p:cNvPicPr preferRelativeResize="0"/>
          <p:nvPr/>
        </p:nvPicPr>
        <p:blipFill rotWithShape="1">
          <a:blip r:embed="rId5">
            <a:alphaModFix/>
          </a:blip>
          <a:srcRect/>
          <a:stretch/>
        </p:blipFill>
        <p:spPr>
          <a:xfrm>
            <a:off x="5452829" y="1841500"/>
            <a:ext cx="1286342" cy="1027430"/>
          </a:xfrm>
          <a:prstGeom prst="rect">
            <a:avLst/>
          </a:prstGeom>
          <a:noFill/>
          <a:ln>
            <a:noFill/>
          </a:ln>
        </p:spPr>
      </p:pic>
      <p:pic>
        <p:nvPicPr>
          <p:cNvPr id="77" name="Google Shape;77;p16"/>
          <p:cNvPicPr preferRelativeResize="0"/>
          <p:nvPr/>
        </p:nvPicPr>
        <p:blipFill rotWithShape="1">
          <a:blip r:embed="rId6">
            <a:alphaModFix/>
          </a:blip>
          <a:srcRect/>
          <a:stretch/>
        </p:blipFill>
        <p:spPr>
          <a:xfrm>
            <a:off x="1066270" y="1841500"/>
            <a:ext cx="1027430" cy="1027430"/>
          </a:xfrm>
          <a:prstGeom prst="rect">
            <a:avLst/>
          </a:prstGeom>
          <a:noFill/>
          <a:ln>
            <a:noFill/>
          </a:ln>
        </p:spPr>
      </p:pic>
      <p:sp>
        <p:nvSpPr>
          <p:cNvPr id="78" name="Google Shape;78;p16"/>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b="1">
                <a:solidFill>
                  <a:schemeClr val="dk2"/>
                </a:solidFill>
                <a:latin typeface="Helvetica Neue"/>
                <a:ea typeface="Helvetica Neue"/>
                <a:cs typeface="Helvetica Neue"/>
                <a:sym typeface="Helvetica Neue"/>
              </a:defRPr>
            </a:lvl1pPr>
            <a:lvl2pPr marL="0" marR="0" lvl="1" indent="0" algn="r">
              <a:spcBef>
                <a:spcPts val="0"/>
              </a:spcBef>
              <a:buNone/>
              <a:defRPr sz="1000" b="1">
                <a:solidFill>
                  <a:schemeClr val="dk2"/>
                </a:solidFill>
                <a:latin typeface="Helvetica Neue"/>
                <a:ea typeface="Helvetica Neue"/>
                <a:cs typeface="Helvetica Neue"/>
                <a:sym typeface="Helvetica Neue"/>
              </a:defRPr>
            </a:lvl2pPr>
            <a:lvl3pPr marL="0" marR="0" lvl="2" indent="0" algn="r">
              <a:spcBef>
                <a:spcPts val="0"/>
              </a:spcBef>
              <a:buNone/>
              <a:defRPr sz="1000" b="1">
                <a:solidFill>
                  <a:schemeClr val="dk2"/>
                </a:solidFill>
                <a:latin typeface="Helvetica Neue"/>
                <a:ea typeface="Helvetica Neue"/>
                <a:cs typeface="Helvetica Neue"/>
                <a:sym typeface="Helvetica Neue"/>
              </a:defRPr>
            </a:lvl3pPr>
            <a:lvl4pPr marL="0" marR="0" lvl="3" indent="0" algn="r">
              <a:spcBef>
                <a:spcPts val="0"/>
              </a:spcBef>
              <a:buNone/>
              <a:defRPr sz="1000" b="1">
                <a:solidFill>
                  <a:schemeClr val="dk2"/>
                </a:solidFill>
                <a:latin typeface="Helvetica Neue"/>
                <a:ea typeface="Helvetica Neue"/>
                <a:cs typeface="Helvetica Neue"/>
                <a:sym typeface="Helvetica Neue"/>
              </a:defRPr>
            </a:lvl4pPr>
            <a:lvl5pPr marL="0" marR="0" lvl="4" indent="0" algn="r">
              <a:spcBef>
                <a:spcPts val="0"/>
              </a:spcBef>
              <a:buNone/>
              <a:defRPr sz="1000" b="1">
                <a:solidFill>
                  <a:schemeClr val="dk2"/>
                </a:solidFill>
                <a:latin typeface="Helvetica Neue"/>
                <a:ea typeface="Helvetica Neue"/>
                <a:cs typeface="Helvetica Neue"/>
                <a:sym typeface="Helvetica Neue"/>
              </a:defRPr>
            </a:lvl5pPr>
            <a:lvl6pPr marL="0" marR="0" lvl="5" indent="0" algn="r">
              <a:spcBef>
                <a:spcPts val="0"/>
              </a:spcBef>
              <a:buNone/>
              <a:defRPr sz="1000" b="1">
                <a:solidFill>
                  <a:schemeClr val="dk2"/>
                </a:solidFill>
                <a:latin typeface="Helvetica Neue"/>
                <a:ea typeface="Helvetica Neue"/>
                <a:cs typeface="Helvetica Neue"/>
                <a:sym typeface="Helvetica Neue"/>
              </a:defRPr>
            </a:lvl6pPr>
            <a:lvl7pPr marL="0" marR="0" lvl="6" indent="0" algn="r">
              <a:spcBef>
                <a:spcPts val="0"/>
              </a:spcBef>
              <a:buNone/>
              <a:defRPr sz="1000" b="1">
                <a:solidFill>
                  <a:schemeClr val="dk2"/>
                </a:solidFill>
                <a:latin typeface="Helvetica Neue"/>
                <a:ea typeface="Helvetica Neue"/>
                <a:cs typeface="Helvetica Neue"/>
                <a:sym typeface="Helvetica Neue"/>
              </a:defRPr>
            </a:lvl7pPr>
            <a:lvl8pPr marL="0" marR="0" lvl="7" indent="0" algn="r">
              <a:spcBef>
                <a:spcPts val="0"/>
              </a:spcBef>
              <a:buNone/>
              <a:defRPr sz="1000" b="1">
                <a:solidFill>
                  <a:schemeClr val="dk2"/>
                </a:solidFill>
                <a:latin typeface="Helvetica Neue"/>
                <a:ea typeface="Helvetica Neue"/>
                <a:cs typeface="Helvetica Neue"/>
                <a:sym typeface="Helvetica Neue"/>
              </a:defRPr>
            </a:lvl8pPr>
            <a:lvl9pPr marL="0" marR="0" lvl="8" indent="0" algn="r">
              <a:spcBef>
                <a:spcPts val="0"/>
              </a:spcBef>
              <a:buNone/>
              <a:defRPr sz="1000" b="1">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7_Title Only">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29269" y="175121"/>
            <a:ext cx="11293500" cy="774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5D5256"/>
              </a:buClr>
              <a:buSzPts val="1100"/>
              <a:buFont typeface="Source Sans Pro"/>
              <a:buNone/>
              <a:defRPr sz="3600" b="0" i="0" u="none" strike="noStrike" cap="none">
                <a:solidFill>
                  <a:srgbClr val="5D5256"/>
                </a:solidFill>
                <a:latin typeface="Source Sans Pro"/>
                <a:ea typeface="Source Sans Pro"/>
                <a:cs typeface="Source Sans Pro"/>
                <a:sym typeface="Source Sans Pro"/>
              </a:defRPr>
            </a:lvl1pPr>
            <a:lvl2pPr marR="0" lvl="1" algn="l" rtl="0">
              <a:lnSpc>
                <a:spcPct val="90000"/>
              </a:lnSpc>
              <a:spcBef>
                <a:spcPts val="0"/>
              </a:spcBef>
              <a:spcAft>
                <a:spcPts val="0"/>
              </a:spcAft>
              <a:buClr>
                <a:schemeClr val="dk1"/>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chemeClr val="dk1"/>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chemeClr val="dk1"/>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chemeClr val="dk1"/>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chemeClr val="dk1"/>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chemeClr val="dk1"/>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chemeClr val="dk1"/>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chemeClr val="dk1"/>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8721440" y="6299755"/>
            <a:ext cx="3146100" cy="3651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0" marR="0" lvl="1"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2pPr>
            <a:lvl3pPr marL="0" marR="0" lvl="2"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3pPr>
            <a:lvl4pPr marL="0" marR="0" lvl="3"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4pPr>
            <a:lvl5pPr marL="0" marR="0" lvl="4"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5pPr>
            <a:lvl6pPr marL="0" marR="0" lvl="5"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6pPr>
            <a:lvl7pPr marL="0" marR="0" lvl="6"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7pPr>
            <a:lvl8pPr marL="0" marR="0" lvl="7"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8pPr>
            <a:lvl9pPr marL="0" marR="0" lvl="8" indent="0" algn="l" rtl="0">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08559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Only">
  <p:cSld name="7_Title Only">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29270" y="175121"/>
            <a:ext cx="11293433" cy="77490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13031"/>
              </a:buClr>
              <a:buSzPts val="3600"/>
              <a:buFont typeface="Source Sans Pro"/>
              <a:buNone/>
              <a:defRPr sz="3600" b="0" i="0" u="none" strike="noStrike" cap="none">
                <a:solidFill>
                  <a:srgbClr val="31303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sldNum" idx="12"/>
          </p:nvPr>
        </p:nvSpPr>
        <p:spPr>
          <a:xfrm>
            <a:off x="8721440" y="6299756"/>
            <a:ext cx="314597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1" i="0" u="none" strike="noStrike" cap="none">
                <a:solidFill>
                  <a:srgbClr val="5A5A5A"/>
                </a:solidFill>
                <a:latin typeface="Helvetica Neue"/>
                <a:ea typeface="Helvetica Neue"/>
                <a:cs typeface="Helvetica Neue"/>
                <a:sym typeface="Helvetica Neue"/>
              </a:defRPr>
            </a:lvl1pPr>
            <a:lvl2pPr marL="0" marR="0" lvl="1" indent="0" algn="r" rtl="0">
              <a:spcBef>
                <a:spcPts val="0"/>
              </a:spcBef>
              <a:buNone/>
              <a:defRPr sz="1000" b="1" i="0" u="none" strike="noStrike" cap="none">
                <a:solidFill>
                  <a:srgbClr val="5A5A5A"/>
                </a:solidFill>
                <a:latin typeface="Helvetica Neue"/>
                <a:ea typeface="Helvetica Neue"/>
                <a:cs typeface="Helvetica Neue"/>
                <a:sym typeface="Helvetica Neue"/>
              </a:defRPr>
            </a:lvl2pPr>
            <a:lvl3pPr marL="0" marR="0" lvl="2" indent="0" algn="r" rtl="0">
              <a:spcBef>
                <a:spcPts val="0"/>
              </a:spcBef>
              <a:buNone/>
              <a:defRPr sz="1000" b="1" i="0" u="none" strike="noStrike" cap="none">
                <a:solidFill>
                  <a:srgbClr val="5A5A5A"/>
                </a:solidFill>
                <a:latin typeface="Helvetica Neue"/>
                <a:ea typeface="Helvetica Neue"/>
                <a:cs typeface="Helvetica Neue"/>
                <a:sym typeface="Helvetica Neue"/>
              </a:defRPr>
            </a:lvl3pPr>
            <a:lvl4pPr marL="0" marR="0" lvl="3" indent="0" algn="r" rtl="0">
              <a:spcBef>
                <a:spcPts val="0"/>
              </a:spcBef>
              <a:buNone/>
              <a:defRPr sz="1000" b="1" i="0" u="none" strike="noStrike" cap="none">
                <a:solidFill>
                  <a:srgbClr val="5A5A5A"/>
                </a:solidFill>
                <a:latin typeface="Helvetica Neue"/>
                <a:ea typeface="Helvetica Neue"/>
                <a:cs typeface="Helvetica Neue"/>
                <a:sym typeface="Helvetica Neue"/>
              </a:defRPr>
            </a:lvl4pPr>
            <a:lvl5pPr marL="0" marR="0" lvl="4" indent="0" algn="r" rtl="0">
              <a:spcBef>
                <a:spcPts val="0"/>
              </a:spcBef>
              <a:buNone/>
              <a:defRPr sz="1000" b="1" i="0" u="none" strike="noStrike" cap="none">
                <a:solidFill>
                  <a:srgbClr val="5A5A5A"/>
                </a:solidFill>
                <a:latin typeface="Helvetica Neue"/>
                <a:ea typeface="Helvetica Neue"/>
                <a:cs typeface="Helvetica Neue"/>
                <a:sym typeface="Helvetica Neue"/>
              </a:defRPr>
            </a:lvl5pPr>
            <a:lvl6pPr marL="0" marR="0" lvl="5" indent="0" algn="r" rtl="0">
              <a:spcBef>
                <a:spcPts val="0"/>
              </a:spcBef>
              <a:buNone/>
              <a:defRPr sz="1000" b="1" i="0" u="none" strike="noStrike" cap="none">
                <a:solidFill>
                  <a:srgbClr val="5A5A5A"/>
                </a:solidFill>
                <a:latin typeface="Helvetica Neue"/>
                <a:ea typeface="Helvetica Neue"/>
                <a:cs typeface="Helvetica Neue"/>
                <a:sym typeface="Helvetica Neue"/>
              </a:defRPr>
            </a:lvl6pPr>
            <a:lvl7pPr marL="0" marR="0" lvl="6" indent="0" algn="r" rtl="0">
              <a:spcBef>
                <a:spcPts val="0"/>
              </a:spcBef>
              <a:buNone/>
              <a:defRPr sz="1000" b="1" i="0" u="none" strike="noStrike" cap="none">
                <a:solidFill>
                  <a:srgbClr val="5A5A5A"/>
                </a:solidFill>
                <a:latin typeface="Helvetica Neue"/>
                <a:ea typeface="Helvetica Neue"/>
                <a:cs typeface="Helvetica Neue"/>
                <a:sym typeface="Helvetica Neue"/>
              </a:defRPr>
            </a:lvl7pPr>
            <a:lvl8pPr marL="0" marR="0" lvl="7" indent="0" algn="r" rtl="0">
              <a:spcBef>
                <a:spcPts val="0"/>
              </a:spcBef>
              <a:buNone/>
              <a:defRPr sz="1000" b="1" i="0" u="none" strike="noStrike" cap="none">
                <a:solidFill>
                  <a:srgbClr val="5A5A5A"/>
                </a:solidFill>
                <a:latin typeface="Helvetica Neue"/>
                <a:ea typeface="Helvetica Neue"/>
                <a:cs typeface="Helvetica Neue"/>
                <a:sym typeface="Helvetica Neue"/>
              </a:defRPr>
            </a:lvl8pPr>
            <a:lvl9pPr marL="0" marR="0" lvl="8" indent="0" algn="r" rtl="0">
              <a:spcBef>
                <a:spcPts val="0"/>
              </a:spcBef>
              <a:buNone/>
              <a:defRPr sz="1000" b="1" i="0" u="none" strike="noStrike" cap="none">
                <a:solidFill>
                  <a:srgbClr val="5A5A5A"/>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3"/>
          <p:cNvSpPr/>
          <p:nvPr/>
        </p:nvSpPr>
        <p:spPr>
          <a:xfrm>
            <a:off x="-3390042" y="1278148"/>
            <a:ext cx="4833333" cy="4603957"/>
          </a:xfrm>
          <a:prstGeom prst="ellipse">
            <a:avLst/>
          </a:prstGeom>
          <a:noFill/>
          <a:ln w="3175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
          <p:cNvSpPr/>
          <p:nvPr/>
        </p:nvSpPr>
        <p:spPr>
          <a:xfrm>
            <a:off x="234092" y="1548494"/>
            <a:ext cx="393405" cy="396894"/>
          </a:xfrm>
          <a:prstGeom prst="ellipse">
            <a:avLst/>
          </a:prstGeom>
          <a:solidFill>
            <a:srgbClr val="4A67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75E9B"/>
              </a:solidFill>
              <a:latin typeface="Calibri"/>
              <a:ea typeface="Calibri"/>
              <a:cs typeface="Calibri"/>
              <a:sym typeface="Calibri"/>
            </a:endParaRPr>
          </a:p>
        </p:txBody>
      </p:sp>
      <p:sp>
        <p:nvSpPr>
          <p:cNvPr id="24" name="Google Shape;24;p3"/>
          <p:cNvSpPr/>
          <p:nvPr/>
        </p:nvSpPr>
        <p:spPr>
          <a:xfrm>
            <a:off x="975314" y="2335337"/>
            <a:ext cx="393405" cy="396894"/>
          </a:xfrm>
          <a:prstGeom prst="ellipse">
            <a:avLst/>
          </a:prstGeom>
          <a:solidFill>
            <a:srgbClr val="4A67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75E9B"/>
              </a:solidFill>
              <a:latin typeface="Calibri"/>
              <a:ea typeface="Calibri"/>
              <a:cs typeface="Calibri"/>
              <a:sym typeface="Calibri"/>
            </a:endParaRPr>
          </a:p>
        </p:txBody>
      </p:sp>
      <p:sp>
        <p:nvSpPr>
          <p:cNvPr id="25" name="Google Shape;25;p3"/>
          <p:cNvSpPr/>
          <p:nvPr/>
        </p:nvSpPr>
        <p:spPr>
          <a:xfrm>
            <a:off x="1246588" y="3294749"/>
            <a:ext cx="393405" cy="396894"/>
          </a:xfrm>
          <a:prstGeom prst="ellipse">
            <a:avLst/>
          </a:prstGeom>
          <a:solidFill>
            <a:srgbClr val="4A67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75E9B"/>
              </a:solidFill>
              <a:latin typeface="Calibri"/>
              <a:ea typeface="Calibri"/>
              <a:cs typeface="Calibri"/>
              <a:sym typeface="Calibri"/>
            </a:endParaRPr>
          </a:p>
        </p:txBody>
      </p:sp>
      <p:sp>
        <p:nvSpPr>
          <p:cNvPr id="26" name="Google Shape;26;p3"/>
          <p:cNvSpPr/>
          <p:nvPr/>
        </p:nvSpPr>
        <p:spPr>
          <a:xfrm>
            <a:off x="990394" y="4358051"/>
            <a:ext cx="393405" cy="396894"/>
          </a:xfrm>
          <a:prstGeom prst="ellipse">
            <a:avLst/>
          </a:prstGeom>
          <a:solidFill>
            <a:srgbClr val="4A67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75E9B"/>
              </a:solidFill>
              <a:latin typeface="Calibri"/>
              <a:ea typeface="Calibri"/>
              <a:cs typeface="Calibri"/>
              <a:sym typeface="Calibri"/>
            </a:endParaRPr>
          </a:p>
        </p:txBody>
      </p:sp>
      <p:sp>
        <p:nvSpPr>
          <p:cNvPr id="27" name="Google Shape;27;p3"/>
          <p:cNvSpPr/>
          <p:nvPr/>
        </p:nvSpPr>
        <p:spPr>
          <a:xfrm>
            <a:off x="194335" y="5293929"/>
            <a:ext cx="393405" cy="396894"/>
          </a:xfrm>
          <a:prstGeom prst="ellipse">
            <a:avLst/>
          </a:prstGeom>
          <a:solidFill>
            <a:srgbClr val="4A67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75E9B"/>
              </a:solidFill>
              <a:latin typeface="Calibri"/>
              <a:ea typeface="Calibri"/>
              <a:cs typeface="Calibri"/>
              <a:sym typeface="Calibri"/>
            </a:endParaRPr>
          </a:p>
        </p:txBody>
      </p:sp>
      <p:sp>
        <p:nvSpPr>
          <p:cNvPr id="28" name="Google Shape;28;p3"/>
          <p:cNvSpPr txBox="1">
            <a:spLocks noGrp="1"/>
          </p:cNvSpPr>
          <p:nvPr>
            <p:ph type="body" idx="1"/>
          </p:nvPr>
        </p:nvSpPr>
        <p:spPr>
          <a:xfrm>
            <a:off x="793446" y="1498477"/>
            <a:ext cx="10929256" cy="4746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5A5A5A"/>
              </a:buClr>
              <a:buSzPts val="2400"/>
              <a:buFont typeface="Arial"/>
              <a:buNone/>
              <a:defRPr sz="2400" b="0" i="0" u="none" strike="noStrike" cap="none">
                <a:solidFill>
                  <a:srgbClr val="5A5A5A"/>
                </a:solidFill>
                <a:latin typeface="Helvetica Neue"/>
                <a:ea typeface="Helvetica Neue"/>
                <a:cs typeface="Helvetica Neue"/>
                <a:sym typeface="Helvetica Neue"/>
              </a:defRPr>
            </a:lvl1pPr>
            <a:lvl2pPr marL="914400" marR="0" lvl="1" indent="-228600" algn="l" rtl="0">
              <a:lnSpc>
                <a:spcPct val="100000"/>
              </a:lnSpc>
              <a:spcBef>
                <a:spcPts val="500"/>
              </a:spcBef>
              <a:spcAft>
                <a:spcPts val="0"/>
              </a:spcAft>
              <a:buClr>
                <a:srgbClr val="5A5A5A"/>
              </a:buClr>
              <a:buSzPts val="2000"/>
              <a:buFont typeface="Arial"/>
              <a:buNone/>
              <a:defRPr sz="2000" b="0" i="0" u="none" strike="noStrike" cap="none">
                <a:solidFill>
                  <a:srgbClr val="5A5A5A"/>
                </a:solidFill>
                <a:latin typeface="Helvetica Neue"/>
                <a:ea typeface="Helvetica Neue"/>
                <a:cs typeface="Helvetica Neue"/>
                <a:sym typeface="Helvetica Neue"/>
              </a:defRPr>
            </a:lvl2pPr>
            <a:lvl3pPr marL="1371600" marR="0" lvl="2" indent="-228600" algn="l" rtl="0">
              <a:lnSpc>
                <a:spcPct val="100000"/>
              </a:lnSpc>
              <a:spcBef>
                <a:spcPts val="500"/>
              </a:spcBef>
              <a:spcAft>
                <a:spcPts val="0"/>
              </a:spcAft>
              <a:buClr>
                <a:srgbClr val="5A5A5A"/>
              </a:buClr>
              <a:buSzPts val="1800"/>
              <a:buFont typeface="Arial"/>
              <a:buNone/>
              <a:defRPr sz="1800" b="0" i="0" u="none" strike="noStrike" cap="none">
                <a:solidFill>
                  <a:srgbClr val="5A5A5A"/>
                </a:solidFill>
                <a:latin typeface="Helvetica Neue"/>
                <a:ea typeface="Helvetica Neue"/>
                <a:cs typeface="Helvetica Neue"/>
                <a:sym typeface="Helvetica Neue"/>
              </a:defRPr>
            </a:lvl3pPr>
            <a:lvl4pPr marL="1828800" marR="0" lvl="3" indent="-228600" algn="l" rtl="0">
              <a:lnSpc>
                <a:spcPct val="100000"/>
              </a:lnSpc>
              <a:spcBef>
                <a:spcPts val="500"/>
              </a:spcBef>
              <a:spcAft>
                <a:spcPts val="0"/>
              </a:spcAft>
              <a:buClr>
                <a:srgbClr val="5A5A5A"/>
              </a:buClr>
              <a:buSzPts val="1600"/>
              <a:buFont typeface="Arial"/>
              <a:buNone/>
              <a:defRPr sz="1600" b="0" i="0" u="none" strike="noStrike" cap="none">
                <a:solidFill>
                  <a:srgbClr val="5A5A5A"/>
                </a:solidFill>
                <a:latin typeface="Helvetica Neue"/>
                <a:ea typeface="Helvetica Neue"/>
                <a:cs typeface="Helvetica Neue"/>
                <a:sym typeface="Helvetica Neue"/>
              </a:defRPr>
            </a:lvl4pPr>
            <a:lvl5pPr marL="2286000" marR="0" lvl="4" indent="-228600" algn="l" rtl="0">
              <a:lnSpc>
                <a:spcPct val="100000"/>
              </a:lnSpc>
              <a:spcBef>
                <a:spcPts val="500"/>
              </a:spcBef>
              <a:spcAft>
                <a:spcPts val="0"/>
              </a:spcAft>
              <a:buClr>
                <a:srgbClr val="5A5A5A"/>
              </a:buClr>
              <a:buSzPts val="1400"/>
              <a:buFont typeface="Arial"/>
              <a:buNone/>
              <a:defRPr sz="1400" b="0" i="0" u="none" strike="noStrike" cap="none">
                <a:solidFill>
                  <a:srgbClr val="5A5A5A"/>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body" idx="2"/>
          </p:nvPr>
        </p:nvSpPr>
        <p:spPr>
          <a:xfrm>
            <a:off x="1443289" y="2298296"/>
            <a:ext cx="10279413" cy="4746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5A5A5A"/>
              </a:buClr>
              <a:buSzPts val="2400"/>
              <a:buFont typeface="Arial"/>
              <a:buNone/>
              <a:defRPr sz="2400" b="0" i="0" u="none" strike="noStrike" cap="none">
                <a:solidFill>
                  <a:srgbClr val="5A5A5A"/>
                </a:solidFill>
                <a:latin typeface="Helvetica Neue"/>
                <a:ea typeface="Helvetica Neue"/>
                <a:cs typeface="Helvetica Neue"/>
                <a:sym typeface="Helvetica Neue"/>
              </a:defRPr>
            </a:lvl1pPr>
            <a:lvl2pPr marL="914400" marR="0" lvl="1" indent="-228600" algn="l" rtl="0">
              <a:lnSpc>
                <a:spcPct val="100000"/>
              </a:lnSpc>
              <a:spcBef>
                <a:spcPts val="500"/>
              </a:spcBef>
              <a:spcAft>
                <a:spcPts val="0"/>
              </a:spcAft>
              <a:buClr>
                <a:srgbClr val="5A5A5A"/>
              </a:buClr>
              <a:buSzPts val="2000"/>
              <a:buFont typeface="Arial"/>
              <a:buNone/>
              <a:defRPr sz="2000" b="0" i="0" u="none" strike="noStrike" cap="none">
                <a:solidFill>
                  <a:srgbClr val="5A5A5A"/>
                </a:solidFill>
                <a:latin typeface="Helvetica Neue"/>
                <a:ea typeface="Helvetica Neue"/>
                <a:cs typeface="Helvetica Neue"/>
                <a:sym typeface="Helvetica Neue"/>
              </a:defRPr>
            </a:lvl2pPr>
            <a:lvl3pPr marL="1371600" marR="0" lvl="2" indent="-228600" algn="l" rtl="0">
              <a:lnSpc>
                <a:spcPct val="100000"/>
              </a:lnSpc>
              <a:spcBef>
                <a:spcPts val="500"/>
              </a:spcBef>
              <a:spcAft>
                <a:spcPts val="0"/>
              </a:spcAft>
              <a:buClr>
                <a:srgbClr val="5A5A5A"/>
              </a:buClr>
              <a:buSzPts val="1800"/>
              <a:buFont typeface="Arial"/>
              <a:buNone/>
              <a:defRPr sz="1800" b="0" i="0" u="none" strike="noStrike" cap="none">
                <a:solidFill>
                  <a:srgbClr val="5A5A5A"/>
                </a:solidFill>
                <a:latin typeface="Helvetica Neue"/>
                <a:ea typeface="Helvetica Neue"/>
                <a:cs typeface="Helvetica Neue"/>
                <a:sym typeface="Helvetica Neue"/>
              </a:defRPr>
            </a:lvl3pPr>
            <a:lvl4pPr marL="1828800" marR="0" lvl="3" indent="-228600" algn="l" rtl="0">
              <a:lnSpc>
                <a:spcPct val="100000"/>
              </a:lnSpc>
              <a:spcBef>
                <a:spcPts val="500"/>
              </a:spcBef>
              <a:spcAft>
                <a:spcPts val="0"/>
              </a:spcAft>
              <a:buClr>
                <a:srgbClr val="5A5A5A"/>
              </a:buClr>
              <a:buSzPts val="1600"/>
              <a:buFont typeface="Arial"/>
              <a:buNone/>
              <a:defRPr sz="1600" b="0" i="0" u="none" strike="noStrike" cap="none">
                <a:solidFill>
                  <a:srgbClr val="5A5A5A"/>
                </a:solidFill>
                <a:latin typeface="Helvetica Neue"/>
                <a:ea typeface="Helvetica Neue"/>
                <a:cs typeface="Helvetica Neue"/>
                <a:sym typeface="Helvetica Neue"/>
              </a:defRPr>
            </a:lvl4pPr>
            <a:lvl5pPr marL="2286000" marR="0" lvl="4" indent="-228600" algn="l" rtl="0">
              <a:lnSpc>
                <a:spcPct val="100000"/>
              </a:lnSpc>
              <a:spcBef>
                <a:spcPts val="500"/>
              </a:spcBef>
              <a:spcAft>
                <a:spcPts val="0"/>
              </a:spcAft>
              <a:buClr>
                <a:srgbClr val="5A5A5A"/>
              </a:buClr>
              <a:buSzPts val="1400"/>
              <a:buFont typeface="Arial"/>
              <a:buNone/>
              <a:defRPr sz="1400" b="0" i="0" u="none" strike="noStrike" cap="none">
                <a:solidFill>
                  <a:srgbClr val="5A5A5A"/>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body" idx="3"/>
          </p:nvPr>
        </p:nvSpPr>
        <p:spPr>
          <a:xfrm>
            <a:off x="1727137" y="3257710"/>
            <a:ext cx="9983990" cy="4746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5A5A5A"/>
              </a:buClr>
              <a:buSzPts val="2400"/>
              <a:buFont typeface="Arial"/>
              <a:buNone/>
              <a:defRPr sz="2400" b="0" i="0" u="none" strike="noStrike" cap="none">
                <a:solidFill>
                  <a:srgbClr val="5A5A5A"/>
                </a:solidFill>
                <a:latin typeface="Helvetica Neue"/>
                <a:ea typeface="Helvetica Neue"/>
                <a:cs typeface="Helvetica Neue"/>
                <a:sym typeface="Helvetica Neue"/>
              </a:defRPr>
            </a:lvl1pPr>
            <a:lvl2pPr marL="914400" marR="0" lvl="1" indent="-228600" algn="l" rtl="0">
              <a:lnSpc>
                <a:spcPct val="100000"/>
              </a:lnSpc>
              <a:spcBef>
                <a:spcPts val="500"/>
              </a:spcBef>
              <a:spcAft>
                <a:spcPts val="0"/>
              </a:spcAft>
              <a:buClr>
                <a:srgbClr val="5A5A5A"/>
              </a:buClr>
              <a:buSzPts val="2000"/>
              <a:buFont typeface="Arial"/>
              <a:buNone/>
              <a:defRPr sz="2000" b="0" i="0" u="none" strike="noStrike" cap="none">
                <a:solidFill>
                  <a:srgbClr val="5A5A5A"/>
                </a:solidFill>
                <a:latin typeface="Helvetica Neue"/>
                <a:ea typeface="Helvetica Neue"/>
                <a:cs typeface="Helvetica Neue"/>
                <a:sym typeface="Helvetica Neue"/>
              </a:defRPr>
            </a:lvl2pPr>
            <a:lvl3pPr marL="1371600" marR="0" lvl="2" indent="-228600" algn="l" rtl="0">
              <a:lnSpc>
                <a:spcPct val="100000"/>
              </a:lnSpc>
              <a:spcBef>
                <a:spcPts val="500"/>
              </a:spcBef>
              <a:spcAft>
                <a:spcPts val="0"/>
              </a:spcAft>
              <a:buClr>
                <a:srgbClr val="5A5A5A"/>
              </a:buClr>
              <a:buSzPts val="1800"/>
              <a:buFont typeface="Arial"/>
              <a:buNone/>
              <a:defRPr sz="1800" b="0" i="0" u="none" strike="noStrike" cap="none">
                <a:solidFill>
                  <a:srgbClr val="5A5A5A"/>
                </a:solidFill>
                <a:latin typeface="Helvetica Neue"/>
                <a:ea typeface="Helvetica Neue"/>
                <a:cs typeface="Helvetica Neue"/>
                <a:sym typeface="Helvetica Neue"/>
              </a:defRPr>
            </a:lvl3pPr>
            <a:lvl4pPr marL="1828800" marR="0" lvl="3" indent="-228600" algn="l" rtl="0">
              <a:lnSpc>
                <a:spcPct val="100000"/>
              </a:lnSpc>
              <a:spcBef>
                <a:spcPts val="500"/>
              </a:spcBef>
              <a:spcAft>
                <a:spcPts val="0"/>
              </a:spcAft>
              <a:buClr>
                <a:srgbClr val="5A5A5A"/>
              </a:buClr>
              <a:buSzPts val="1600"/>
              <a:buFont typeface="Arial"/>
              <a:buNone/>
              <a:defRPr sz="1600" b="0" i="0" u="none" strike="noStrike" cap="none">
                <a:solidFill>
                  <a:srgbClr val="5A5A5A"/>
                </a:solidFill>
                <a:latin typeface="Helvetica Neue"/>
                <a:ea typeface="Helvetica Neue"/>
                <a:cs typeface="Helvetica Neue"/>
                <a:sym typeface="Helvetica Neue"/>
              </a:defRPr>
            </a:lvl4pPr>
            <a:lvl5pPr marL="2286000" marR="0" lvl="4" indent="-228600" algn="l" rtl="0">
              <a:lnSpc>
                <a:spcPct val="100000"/>
              </a:lnSpc>
              <a:spcBef>
                <a:spcPts val="500"/>
              </a:spcBef>
              <a:spcAft>
                <a:spcPts val="0"/>
              </a:spcAft>
              <a:buClr>
                <a:srgbClr val="5A5A5A"/>
              </a:buClr>
              <a:buSzPts val="1400"/>
              <a:buFont typeface="Arial"/>
              <a:buNone/>
              <a:defRPr sz="1400" b="0" i="0" u="none" strike="noStrike" cap="none">
                <a:solidFill>
                  <a:srgbClr val="5A5A5A"/>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
          <p:cNvSpPr txBox="1">
            <a:spLocks noGrp="1"/>
          </p:cNvSpPr>
          <p:nvPr>
            <p:ph type="body" idx="4"/>
          </p:nvPr>
        </p:nvSpPr>
        <p:spPr>
          <a:xfrm>
            <a:off x="1475334" y="4312577"/>
            <a:ext cx="10247368" cy="4746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5A5A5A"/>
              </a:buClr>
              <a:buSzPts val="2400"/>
              <a:buFont typeface="Arial"/>
              <a:buNone/>
              <a:defRPr sz="2400" b="0" i="0" u="none" strike="noStrike" cap="none">
                <a:solidFill>
                  <a:srgbClr val="5A5A5A"/>
                </a:solidFill>
                <a:latin typeface="Helvetica Neue"/>
                <a:ea typeface="Helvetica Neue"/>
                <a:cs typeface="Helvetica Neue"/>
                <a:sym typeface="Helvetica Neue"/>
              </a:defRPr>
            </a:lvl1pPr>
            <a:lvl2pPr marL="914400" marR="0" lvl="1" indent="-228600" algn="l" rtl="0">
              <a:lnSpc>
                <a:spcPct val="100000"/>
              </a:lnSpc>
              <a:spcBef>
                <a:spcPts val="500"/>
              </a:spcBef>
              <a:spcAft>
                <a:spcPts val="0"/>
              </a:spcAft>
              <a:buClr>
                <a:srgbClr val="5A5A5A"/>
              </a:buClr>
              <a:buSzPts val="2000"/>
              <a:buFont typeface="Arial"/>
              <a:buNone/>
              <a:defRPr sz="2000" b="0" i="0" u="none" strike="noStrike" cap="none">
                <a:solidFill>
                  <a:srgbClr val="5A5A5A"/>
                </a:solidFill>
                <a:latin typeface="Helvetica Neue"/>
                <a:ea typeface="Helvetica Neue"/>
                <a:cs typeface="Helvetica Neue"/>
                <a:sym typeface="Helvetica Neue"/>
              </a:defRPr>
            </a:lvl2pPr>
            <a:lvl3pPr marL="1371600" marR="0" lvl="2" indent="-228600" algn="l" rtl="0">
              <a:lnSpc>
                <a:spcPct val="100000"/>
              </a:lnSpc>
              <a:spcBef>
                <a:spcPts val="500"/>
              </a:spcBef>
              <a:spcAft>
                <a:spcPts val="0"/>
              </a:spcAft>
              <a:buClr>
                <a:srgbClr val="5A5A5A"/>
              </a:buClr>
              <a:buSzPts val="1800"/>
              <a:buFont typeface="Arial"/>
              <a:buNone/>
              <a:defRPr sz="1800" b="0" i="0" u="none" strike="noStrike" cap="none">
                <a:solidFill>
                  <a:srgbClr val="5A5A5A"/>
                </a:solidFill>
                <a:latin typeface="Helvetica Neue"/>
                <a:ea typeface="Helvetica Neue"/>
                <a:cs typeface="Helvetica Neue"/>
                <a:sym typeface="Helvetica Neue"/>
              </a:defRPr>
            </a:lvl3pPr>
            <a:lvl4pPr marL="1828800" marR="0" lvl="3" indent="-228600" algn="l" rtl="0">
              <a:lnSpc>
                <a:spcPct val="100000"/>
              </a:lnSpc>
              <a:spcBef>
                <a:spcPts val="500"/>
              </a:spcBef>
              <a:spcAft>
                <a:spcPts val="0"/>
              </a:spcAft>
              <a:buClr>
                <a:srgbClr val="5A5A5A"/>
              </a:buClr>
              <a:buSzPts val="1600"/>
              <a:buFont typeface="Arial"/>
              <a:buNone/>
              <a:defRPr sz="1600" b="0" i="0" u="none" strike="noStrike" cap="none">
                <a:solidFill>
                  <a:srgbClr val="5A5A5A"/>
                </a:solidFill>
                <a:latin typeface="Helvetica Neue"/>
                <a:ea typeface="Helvetica Neue"/>
                <a:cs typeface="Helvetica Neue"/>
                <a:sym typeface="Helvetica Neue"/>
              </a:defRPr>
            </a:lvl4pPr>
            <a:lvl5pPr marL="2286000" marR="0" lvl="4" indent="-228600" algn="l" rtl="0">
              <a:lnSpc>
                <a:spcPct val="100000"/>
              </a:lnSpc>
              <a:spcBef>
                <a:spcPts val="500"/>
              </a:spcBef>
              <a:spcAft>
                <a:spcPts val="0"/>
              </a:spcAft>
              <a:buClr>
                <a:srgbClr val="5A5A5A"/>
              </a:buClr>
              <a:buSzPts val="1400"/>
              <a:buFont typeface="Arial"/>
              <a:buNone/>
              <a:defRPr sz="1400" b="0" i="0" u="none" strike="noStrike" cap="none">
                <a:solidFill>
                  <a:srgbClr val="5A5A5A"/>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
          <p:cNvSpPr txBox="1">
            <a:spLocks noGrp="1"/>
          </p:cNvSpPr>
          <p:nvPr>
            <p:ph type="body" idx="5"/>
          </p:nvPr>
        </p:nvSpPr>
        <p:spPr>
          <a:xfrm>
            <a:off x="751242" y="5251333"/>
            <a:ext cx="10971460" cy="4746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5A5A5A"/>
              </a:buClr>
              <a:buSzPts val="2400"/>
              <a:buFont typeface="Arial"/>
              <a:buNone/>
              <a:defRPr sz="2400" b="0" i="0" u="none" strike="noStrike" cap="none">
                <a:solidFill>
                  <a:srgbClr val="5A5A5A"/>
                </a:solidFill>
                <a:latin typeface="Helvetica Neue"/>
                <a:ea typeface="Helvetica Neue"/>
                <a:cs typeface="Helvetica Neue"/>
                <a:sym typeface="Helvetica Neue"/>
              </a:defRPr>
            </a:lvl1pPr>
            <a:lvl2pPr marL="914400" marR="0" lvl="1" indent="-228600" algn="l" rtl="0">
              <a:lnSpc>
                <a:spcPct val="100000"/>
              </a:lnSpc>
              <a:spcBef>
                <a:spcPts val="500"/>
              </a:spcBef>
              <a:spcAft>
                <a:spcPts val="0"/>
              </a:spcAft>
              <a:buClr>
                <a:srgbClr val="5A5A5A"/>
              </a:buClr>
              <a:buSzPts val="2000"/>
              <a:buFont typeface="Arial"/>
              <a:buNone/>
              <a:defRPr sz="2000" b="0" i="0" u="none" strike="noStrike" cap="none">
                <a:solidFill>
                  <a:srgbClr val="5A5A5A"/>
                </a:solidFill>
                <a:latin typeface="Helvetica Neue"/>
                <a:ea typeface="Helvetica Neue"/>
                <a:cs typeface="Helvetica Neue"/>
                <a:sym typeface="Helvetica Neue"/>
              </a:defRPr>
            </a:lvl2pPr>
            <a:lvl3pPr marL="1371600" marR="0" lvl="2" indent="-228600" algn="l" rtl="0">
              <a:lnSpc>
                <a:spcPct val="100000"/>
              </a:lnSpc>
              <a:spcBef>
                <a:spcPts val="500"/>
              </a:spcBef>
              <a:spcAft>
                <a:spcPts val="0"/>
              </a:spcAft>
              <a:buClr>
                <a:srgbClr val="5A5A5A"/>
              </a:buClr>
              <a:buSzPts val="1800"/>
              <a:buFont typeface="Arial"/>
              <a:buNone/>
              <a:defRPr sz="1800" b="0" i="0" u="none" strike="noStrike" cap="none">
                <a:solidFill>
                  <a:srgbClr val="5A5A5A"/>
                </a:solidFill>
                <a:latin typeface="Helvetica Neue"/>
                <a:ea typeface="Helvetica Neue"/>
                <a:cs typeface="Helvetica Neue"/>
                <a:sym typeface="Helvetica Neue"/>
              </a:defRPr>
            </a:lvl3pPr>
            <a:lvl4pPr marL="1828800" marR="0" lvl="3" indent="-228600" algn="l" rtl="0">
              <a:lnSpc>
                <a:spcPct val="100000"/>
              </a:lnSpc>
              <a:spcBef>
                <a:spcPts val="500"/>
              </a:spcBef>
              <a:spcAft>
                <a:spcPts val="0"/>
              </a:spcAft>
              <a:buClr>
                <a:srgbClr val="5A5A5A"/>
              </a:buClr>
              <a:buSzPts val="1600"/>
              <a:buFont typeface="Arial"/>
              <a:buNone/>
              <a:defRPr sz="1600" b="0" i="0" u="none" strike="noStrike" cap="none">
                <a:solidFill>
                  <a:srgbClr val="5A5A5A"/>
                </a:solidFill>
                <a:latin typeface="Helvetica Neue"/>
                <a:ea typeface="Helvetica Neue"/>
                <a:cs typeface="Helvetica Neue"/>
                <a:sym typeface="Helvetica Neue"/>
              </a:defRPr>
            </a:lvl4pPr>
            <a:lvl5pPr marL="2286000" marR="0" lvl="4" indent="-228600" algn="l" rtl="0">
              <a:lnSpc>
                <a:spcPct val="100000"/>
              </a:lnSpc>
              <a:spcBef>
                <a:spcPts val="500"/>
              </a:spcBef>
              <a:spcAft>
                <a:spcPts val="0"/>
              </a:spcAft>
              <a:buClr>
                <a:srgbClr val="5A5A5A"/>
              </a:buClr>
              <a:buSzPts val="1400"/>
              <a:buFont typeface="Arial"/>
              <a:buNone/>
              <a:defRPr sz="1400" b="0" i="0" u="none" strike="noStrike" cap="none">
                <a:solidFill>
                  <a:srgbClr val="5A5A5A"/>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4492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97180" y="257492"/>
            <a:ext cx="11521440" cy="5035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b="1" i="0" u="none" strike="noStrike" cap="none">
                <a:solidFill>
                  <a:schemeClr val="dk2"/>
                </a:solidFill>
                <a:latin typeface="Helvetica Neue"/>
                <a:ea typeface="Helvetica Neue"/>
                <a:cs typeface="Helvetica Neue"/>
                <a:sym typeface="Helvetica Neue"/>
              </a:defRPr>
            </a:lvl1pPr>
            <a:lvl2pPr marL="0" marR="0" lvl="1" indent="0" algn="r">
              <a:spcBef>
                <a:spcPts val="0"/>
              </a:spcBef>
              <a:buNone/>
              <a:defRPr sz="1000" b="1" i="0" u="none" strike="noStrike" cap="none">
                <a:solidFill>
                  <a:schemeClr val="dk2"/>
                </a:solidFill>
                <a:latin typeface="Helvetica Neue"/>
                <a:ea typeface="Helvetica Neue"/>
                <a:cs typeface="Helvetica Neue"/>
                <a:sym typeface="Helvetica Neue"/>
              </a:defRPr>
            </a:lvl2pPr>
            <a:lvl3pPr marL="0" marR="0" lvl="2" indent="0" algn="r">
              <a:spcBef>
                <a:spcPts val="0"/>
              </a:spcBef>
              <a:buNone/>
              <a:defRPr sz="1000" b="1" i="0" u="none" strike="noStrike" cap="none">
                <a:solidFill>
                  <a:schemeClr val="dk2"/>
                </a:solidFill>
                <a:latin typeface="Helvetica Neue"/>
                <a:ea typeface="Helvetica Neue"/>
                <a:cs typeface="Helvetica Neue"/>
                <a:sym typeface="Helvetica Neue"/>
              </a:defRPr>
            </a:lvl3pPr>
            <a:lvl4pPr marL="0" marR="0" lvl="3" indent="0" algn="r">
              <a:spcBef>
                <a:spcPts val="0"/>
              </a:spcBef>
              <a:buNone/>
              <a:defRPr sz="1000" b="1" i="0" u="none" strike="noStrike" cap="none">
                <a:solidFill>
                  <a:schemeClr val="dk2"/>
                </a:solidFill>
                <a:latin typeface="Helvetica Neue"/>
                <a:ea typeface="Helvetica Neue"/>
                <a:cs typeface="Helvetica Neue"/>
                <a:sym typeface="Helvetica Neue"/>
              </a:defRPr>
            </a:lvl4pPr>
            <a:lvl5pPr marL="0" marR="0" lvl="4" indent="0" algn="r">
              <a:spcBef>
                <a:spcPts val="0"/>
              </a:spcBef>
              <a:buNone/>
              <a:defRPr sz="1000" b="1" i="0" u="none" strike="noStrike" cap="none">
                <a:solidFill>
                  <a:schemeClr val="dk2"/>
                </a:solidFill>
                <a:latin typeface="Helvetica Neue"/>
                <a:ea typeface="Helvetica Neue"/>
                <a:cs typeface="Helvetica Neue"/>
                <a:sym typeface="Helvetica Neue"/>
              </a:defRPr>
            </a:lvl5pPr>
            <a:lvl6pPr marL="0" marR="0" lvl="5" indent="0" algn="r">
              <a:spcBef>
                <a:spcPts val="0"/>
              </a:spcBef>
              <a:buNone/>
              <a:defRPr sz="1000" b="1" i="0" u="none" strike="noStrike" cap="none">
                <a:solidFill>
                  <a:schemeClr val="dk2"/>
                </a:solidFill>
                <a:latin typeface="Helvetica Neue"/>
                <a:ea typeface="Helvetica Neue"/>
                <a:cs typeface="Helvetica Neue"/>
                <a:sym typeface="Helvetica Neue"/>
              </a:defRPr>
            </a:lvl6pPr>
            <a:lvl7pPr marL="0" marR="0" lvl="6" indent="0" algn="r">
              <a:spcBef>
                <a:spcPts val="0"/>
              </a:spcBef>
              <a:buNone/>
              <a:defRPr sz="1000" b="1" i="0" u="none" strike="noStrike" cap="none">
                <a:solidFill>
                  <a:schemeClr val="dk2"/>
                </a:solidFill>
                <a:latin typeface="Helvetica Neue"/>
                <a:ea typeface="Helvetica Neue"/>
                <a:cs typeface="Helvetica Neue"/>
                <a:sym typeface="Helvetica Neue"/>
              </a:defRPr>
            </a:lvl7pPr>
            <a:lvl8pPr marL="0" marR="0" lvl="7" indent="0" algn="r">
              <a:spcBef>
                <a:spcPts val="0"/>
              </a:spcBef>
              <a:buNone/>
              <a:defRPr sz="1000" b="1" i="0" u="none" strike="noStrike" cap="none">
                <a:solidFill>
                  <a:schemeClr val="dk2"/>
                </a:solidFill>
                <a:latin typeface="Helvetica Neue"/>
                <a:ea typeface="Helvetica Neue"/>
                <a:cs typeface="Helvetica Neue"/>
                <a:sym typeface="Helvetica Neue"/>
              </a:defRPr>
            </a:lvl8pPr>
            <a:lvl9pPr marL="0" marR="0" lvl="8" indent="0" algn="r">
              <a:spcBef>
                <a:spcPts val="0"/>
              </a:spcBef>
              <a:buNone/>
              <a:defRPr sz="1000" b="1"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Only" type="titleOnly">
  <p:cSld name="TITLE_ONLY">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a:stretch/>
        </p:blipFill>
        <p:spPr>
          <a:xfrm>
            <a:off x="0" y="2290"/>
            <a:ext cx="12192000" cy="6853419"/>
          </a:xfrm>
          <a:prstGeom prst="rect">
            <a:avLst/>
          </a:prstGeom>
          <a:noFill/>
          <a:ln>
            <a:noFill/>
          </a:ln>
        </p:spPr>
      </p:pic>
      <p:sp>
        <p:nvSpPr>
          <p:cNvPr id="25" name="Google Shape;25;p4"/>
          <p:cNvSpPr txBox="1">
            <a:spLocks noGrp="1"/>
          </p:cNvSpPr>
          <p:nvPr>
            <p:ph type="title"/>
          </p:nvPr>
        </p:nvSpPr>
        <p:spPr>
          <a:xfrm>
            <a:off x="342900" y="2687811"/>
            <a:ext cx="4069080" cy="111837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Helvetica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8" name="Google Shape;28;p5"/>
          <p:cNvPicPr preferRelativeResize="0"/>
          <p:nvPr/>
        </p:nvPicPr>
        <p:blipFill rotWithShape="1">
          <a:blip r:embed="rId3">
            <a:alphaModFix/>
          </a:blip>
          <a:srcRect/>
          <a:stretch/>
        </p:blipFill>
        <p:spPr>
          <a:xfrm>
            <a:off x="4985657" y="1834690"/>
            <a:ext cx="2220686" cy="2365376"/>
          </a:xfrm>
          <a:prstGeom prst="rect">
            <a:avLst/>
          </a:prstGeom>
          <a:noFill/>
          <a:ln>
            <a:noFill/>
          </a:ln>
        </p:spPr>
      </p:pic>
      <p:sp>
        <p:nvSpPr>
          <p:cNvPr id="29" name="Google Shape;29;p5"/>
          <p:cNvSpPr txBox="1"/>
          <p:nvPr/>
        </p:nvSpPr>
        <p:spPr>
          <a:xfrm>
            <a:off x="2353826" y="4368817"/>
            <a:ext cx="7484348"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dirty="0">
                <a:solidFill>
                  <a:schemeClr val="lt1"/>
                </a:solidFill>
                <a:latin typeface="Helvetica Neue"/>
                <a:ea typeface="Helvetica Neue"/>
                <a:cs typeface="Helvetica Neue"/>
                <a:sym typeface="Helvetica Neue"/>
              </a:rPr>
              <a:t>Conversational AI and Search Experiences,</a:t>
            </a:r>
            <a:endParaRPr dirty="0"/>
          </a:p>
          <a:p>
            <a:pPr marL="0" marR="0" lvl="0" indent="0" algn="ctr" rtl="0">
              <a:spcBef>
                <a:spcPts val="0"/>
              </a:spcBef>
              <a:spcAft>
                <a:spcPts val="0"/>
              </a:spcAft>
              <a:buNone/>
            </a:pPr>
            <a:r>
              <a:rPr lang="en-US" sz="2000" i="1" dirty="0">
                <a:solidFill>
                  <a:schemeClr val="lt1"/>
                </a:solidFill>
                <a:latin typeface="Helvetica Neue"/>
                <a:ea typeface="Helvetica Neue"/>
                <a:cs typeface="Helvetica Neue"/>
                <a:sym typeface="Helvetica Neue"/>
              </a:rPr>
              <a:t> Engineered For Everyone</a:t>
            </a:r>
            <a:endParaRPr dirty="0"/>
          </a:p>
        </p:txBody>
      </p:sp>
      <p:sp>
        <p:nvSpPr>
          <p:cNvPr id="30" name="Google Shape;30;p5"/>
          <p:cNvSpPr txBox="1"/>
          <p:nvPr/>
        </p:nvSpPr>
        <p:spPr>
          <a:xfrm>
            <a:off x="2353826" y="6171916"/>
            <a:ext cx="748434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lt1"/>
                </a:solidFill>
                <a:latin typeface="Helvetica Neue"/>
                <a:ea typeface="Helvetica Neue"/>
                <a:cs typeface="Helvetica Neue"/>
                <a:sym typeface="Helvetica Neue"/>
              </a:rPr>
              <a:t>www.ntent.com | @withntent | 877. 861.2230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297180" y="257492"/>
            <a:ext cx="11521440" cy="5035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300990" y="1036955"/>
            <a:ext cx="1151763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600"/>
              <a:buNone/>
              <a:defRPr sz="16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b="1">
                <a:solidFill>
                  <a:schemeClr val="dk2"/>
                </a:solidFill>
                <a:latin typeface="Helvetica Neue"/>
                <a:ea typeface="Helvetica Neue"/>
                <a:cs typeface="Helvetica Neue"/>
                <a:sym typeface="Helvetica Neue"/>
              </a:defRPr>
            </a:lvl1pPr>
            <a:lvl2pPr marL="0" marR="0" lvl="1" indent="0" algn="r">
              <a:spcBef>
                <a:spcPts val="0"/>
              </a:spcBef>
              <a:buNone/>
              <a:defRPr sz="1000" b="1">
                <a:solidFill>
                  <a:schemeClr val="dk2"/>
                </a:solidFill>
                <a:latin typeface="Helvetica Neue"/>
                <a:ea typeface="Helvetica Neue"/>
                <a:cs typeface="Helvetica Neue"/>
                <a:sym typeface="Helvetica Neue"/>
              </a:defRPr>
            </a:lvl2pPr>
            <a:lvl3pPr marL="0" marR="0" lvl="2" indent="0" algn="r">
              <a:spcBef>
                <a:spcPts val="0"/>
              </a:spcBef>
              <a:buNone/>
              <a:defRPr sz="1000" b="1">
                <a:solidFill>
                  <a:schemeClr val="dk2"/>
                </a:solidFill>
                <a:latin typeface="Helvetica Neue"/>
                <a:ea typeface="Helvetica Neue"/>
                <a:cs typeface="Helvetica Neue"/>
                <a:sym typeface="Helvetica Neue"/>
              </a:defRPr>
            </a:lvl3pPr>
            <a:lvl4pPr marL="0" marR="0" lvl="3" indent="0" algn="r">
              <a:spcBef>
                <a:spcPts val="0"/>
              </a:spcBef>
              <a:buNone/>
              <a:defRPr sz="1000" b="1">
                <a:solidFill>
                  <a:schemeClr val="dk2"/>
                </a:solidFill>
                <a:latin typeface="Helvetica Neue"/>
                <a:ea typeface="Helvetica Neue"/>
                <a:cs typeface="Helvetica Neue"/>
                <a:sym typeface="Helvetica Neue"/>
              </a:defRPr>
            </a:lvl4pPr>
            <a:lvl5pPr marL="0" marR="0" lvl="4" indent="0" algn="r">
              <a:spcBef>
                <a:spcPts val="0"/>
              </a:spcBef>
              <a:buNone/>
              <a:defRPr sz="1000" b="1">
                <a:solidFill>
                  <a:schemeClr val="dk2"/>
                </a:solidFill>
                <a:latin typeface="Helvetica Neue"/>
                <a:ea typeface="Helvetica Neue"/>
                <a:cs typeface="Helvetica Neue"/>
                <a:sym typeface="Helvetica Neue"/>
              </a:defRPr>
            </a:lvl5pPr>
            <a:lvl6pPr marL="0" marR="0" lvl="5" indent="0" algn="r">
              <a:spcBef>
                <a:spcPts val="0"/>
              </a:spcBef>
              <a:buNone/>
              <a:defRPr sz="1000" b="1">
                <a:solidFill>
                  <a:schemeClr val="dk2"/>
                </a:solidFill>
                <a:latin typeface="Helvetica Neue"/>
                <a:ea typeface="Helvetica Neue"/>
                <a:cs typeface="Helvetica Neue"/>
                <a:sym typeface="Helvetica Neue"/>
              </a:defRPr>
            </a:lvl6pPr>
            <a:lvl7pPr marL="0" marR="0" lvl="6" indent="0" algn="r">
              <a:spcBef>
                <a:spcPts val="0"/>
              </a:spcBef>
              <a:buNone/>
              <a:defRPr sz="1000" b="1">
                <a:solidFill>
                  <a:schemeClr val="dk2"/>
                </a:solidFill>
                <a:latin typeface="Helvetica Neue"/>
                <a:ea typeface="Helvetica Neue"/>
                <a:cs typeface="Helvetica Neue"/>
                <a:sym typeface="Helvetica Neue"/>
              </a:defRPr>
            </a:lvl7pPr>
            <a:lvl8pPr marL="0" marR="0" lvl="7" indent="0" algn="r">
              <a:spcBef>
                <a:spcPts val="0"/>
              </a:spcBef>
              <a:buNone/>
              <a:defRPr sz="1000" b="1">
                <a:solidFill>
                  <a:schemeClr val="dk2"/>
                </a:solidFill>
                <a:latin typeface="Helvetica Neue"/>
                <a:ea typeface="Helvetica Neue"/>
                <a:cs typeface="Helvetica Neue"/>
                <a:sym typeface="Helvetica Neue"/>
              </a:defRPr>
            </a:lvl8pPr>
            <a:lvl9pPr marL="0" marR="0" lvl="8" indent="0" algn="r">
              <a:spcBef>
                <a:spcPts val="0"/>
              </a:spcBef>
              <a:buNone/>
              <a:defRPr sz="1000" b="1">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297180" y="257492"/>
            <a:ext cx="11521440" cy="5035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300990" y="1388961"/>
            <a:ext cx="11517630" cy="399933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1600"/>
              <a:buNone/>
              <a:defRPr sz="16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b="1">
                <a:solidFill>
                  <a:schemeClr val="dk2"/>
                </a:solidFill>
                <a:latin typeface="Helvetica Neue"/>
                <a:ea typeface="Helvetica Neue"/>
                <a:cs typeface="Helvetica Neue"/>
                <a:sym typeface="Helvetica Neue"/>
              </a:defRPr>
            </a:lvl1pPr>
            <a:lvl2pPr marL="0" marR="0" lvl="1" indent="0" algn="r">
              <a:spcBef>
                <a:spcPts val="0"/>
              </a:spcBef>
              <a:buNone/>
              <a:defRPr sz="1000" b="1">
                <a:solidFill>
                  <a:schemeClr val="dk2"/>
                </a:solidFill>
                <a:latin typeface="Helvetica Neue"/>
                <a:ea typeface="Helvetica Neue"/>
                <a:cs typeface="Helvetica Neue"/>
                <a:sym typeface="Helvetica Neue"/>
              </a:defRPr>
            </a:lvl2pPr>
            <a:lvl3pPr marL="0" marR="0" lvl="2" indent="0" algn="r">
              <a:spcBef>
                <a:spcPts val="0"/>
              </a:spcBef>
              <a:buNone/>
              <a:defRPr sz="1000" b="1">
                <a:solidFill>
                  <a:schemeClr val="dk2"/>
                </a:solidFill>
                <a:latin typeface="Helvetica Neue"/>
                <a:ea typeface="Helvetica Neue"/>
                <a:cs typeface="Helvetica Neue"/>
                <a:sym typeface="Helvetica Neue"/>
              </a:defRPr>
            </a:lvl3pPr>
            <a:lvl4pPr marL="0" marR="0" lvl="3" indent="0" algn="r">
              <a:spcBef>
                <a:spcPts val="0"/>
              </a:spcBef>
              <a:buNone/>
              <a:defRPr sz="1000" b="1">
                <a:solidFill>
                  <a:schemeClr val="dk2"/>
                </a:solidFill>
                <a:latin typeface="Helvetica Neue"/>
                <a:ea typeface="Helvetica Neue"/>
                <a:cs typeface="Helvetica Neue"/>
                <a:sym typeface="Helvetica Neue"/>
              </a:defRPr>
            </a:lvl4pPr>
            <a:lvl5pPr marL="0" marR="0" lvl="4" indent="0" algn="r">
              <a:spcBef>
                <a:spcPts val="0"/>
              </a:spcBef>
              <a:buNone/>
              <a:defRPr sz="1000" b="1">
                <a:solidFill>
                  <a:schemeClr val="dk2"/>
                </a:solidFill>
                <a:latin typeface="Helvetica Neue"/>
                <a:ea typeface="Helvetica Neue"/>
                <a:cs typeface="Helvetica Neue"/>
                <a:sym typeface="Helvetica Neue"/>
              </a:defRPr>
            </a:lvl5pPr>
            <a:lvl6pPr marL="0" marR="0" lvl="5" indent="0" algn="r">
              <a:spcBef>
                <a:spcPts val="0"/>
              </a:spcBef>
              <a:buNone/>
              <a:defRPr sz="1000" b="1">
                <a:solidFill>
                  <a:schemeClr val="dk2"/>
                </a:solidFill>
                <a:latin typeface="Helvetica Neue"/>
                <a:ea typeface="Helvetica Neue"/>
                <a:cs typeface="Helvetica Neue"/>
                <a:sym typeface="Helvetica Neue"/>
              </a:defRPr>
            </a:lvl6pPr>
            <a:lvl7pPr marL="0" marR="0" lvl="6" indent="0" algn="r">
              <a:spcBef>
                <a:spcPts val="0"/>
              </a:spcBef>
              <a:buNone/>
              <a:defRPr sz="1000" b="1">
                <a:solidFill>
                  <a:schemeClr val="dk2"/>
                </a:solidFill>
                <a:latin typeface="Helvetica Neue"/>
                <a:ea typeface="Helvetica Neue"/>
                <a:cs typeface="Helvetica Neue"/>
                <a:sym typeface="Helvetica Neue"/>
              </a:defRPr>
            </a:lvl7pPr>
            <a:lvl8pPr marL="0" marR="0" lvl="7" indent="0" algn="r">
              <a:spcBef>
                <a:spcPts val="0"/>
              </a:spcBef>
              <a:buNone/>
              <a:defRPr sz="1000" b="1">
                <a:solidFill>
                  <a:schemeClr val="dk2"/>
                </a:solidFill>
                <a:latin typeface="Helvetica Neue"/>
                <a:ea typeface="Helvetica Neue"/>
                <a:cs typeface="Helvetica Neue"/>
                <a:sym typeface="Helvetica Neue"/>
              </a:defRPr>
            </a:lvl8pPr>
            <a:lvl9pPr marL="0" marR="0" lvl="8" indent="0" algn="r">
              <a:spcBef>
                <a:spcPts val="0"/>
              </a:spcBef>
              <a:buNone/>
              <a:defRPr sz="1000" b="1">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7"/>
          <p:cNvSpPr txBox="1">
            <a:spLocks noGrp="1"/>
          </p:cNvSpPr>
          <p:nvPr>
            <p:ph type="body" idx="2"/>
          </p:nvPr>
        </p:nvSpPr>
        <p:spPr>
          <a:xfrm>
            <a:off x="300990" y="692780"/>
            <a:ext cx="11517630" cy="5035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5"/>
              </a:buClr>
              <a:buSzPts val="1800"/>
              <a:buNone/>
              <a:defRPr b="1">
                <a:solidFill>
                  <a:schemeClr val="accent5"/>
                </a:solidFil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297180" y="257492"/>
            <a:ext cx="11521440" cy="5035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300990" y="1036955"/>
            <a:ext cx="1151763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8"/>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b="1">
                <a:solidFill>
                  <a:schemeClr val="dk2"/>
                </a:solidFill>
                <a:latin typeface="Helvetica Neue"/>
                <a:ea typeface="Helvetica Neue"/>
                <a:cs typeface="Helvetica Neue"/>
                <a:sym typeface="Helvetica Neue"/>
              </a:defRPr>
            </a:lvl1pPr>
            <a:lvl2pPr marL="0" marR="0" lvl="1" indent="0" algn="r">
              <a:spcBef>
                <a:spcPts val="0"/>
              </a:spcBef>
              <a:buNone/>
              <a:defRPr sz="1000" b="1">
                <a:solidFill>
                  <a:schemeClr val="dk2"/>
                </a:solidFill>
                <a:latin typeface="Helvetica Neue"/>
                <a:ea typeface="Helvetica Neue"/>
                <a:cs typeface="Helvetica Neue"/>
                <a:sym typeface="Helvetica Neue"/>
              </a:defRPr>
            </a:lvl2pPr>
            <a:lvl3pPr marL="0" marR="0" lvl="2" indent="0" algn="r">
              <a:spcBef>
                <a:spcPts val="0"/>
              </a:spcBef>
              <a:buNone/>
              <a:defRPr sz="1000" b="1">
                <a:solidFill>
                  <a:schemeClr val="dk2"/>
                </a:solidFill>
                <a:latin typeface="Helvetica Neue"/>
                <a:ea typeface="Helvetica Neue"/>
                <a:cs typeface="Helvetica Neue"/>
                <a:sym typeface="Helvetica Neue"/>
              </a:defRPr>
            </a:lvl3pPr>
            <a:lvl4pPr marL="0" marR="0" lvl="3" indent="0" algn="r">
              <a:spcBef>
                <a:spcPts val="0"/>
              </a:spcBef>
              <a:buNone/>
              <a:defRPr sz="1000" b="1">
                <a:solidFill>
                  <a:schemeClr val="dk2"/>
                </a:solidFill>
                <a:latin typeface="Helvetica Neue"/>
                <a:ea typeface="Helvetica Neue"/>
                <a:cs typeface="Helvetica Neue"/>
                <a:sym typeface="Helvetica Neue"/>
              </a:defRPr>
            </a:lvl4pPr>
            <a:lvl5pPr marL="0" marR="0" lvl="4" indent="0" algn="r">
              <a:spcBef>
                <a:spcPts val="0"/>
              </a:spcBef>
              <a:buNone/>
              <a:defRPr sz="1000" b="1">
                <a:solidFill>
                  <a:schemeClr val="dk2"/>
                </a:solidFill>
                <a:latin typeface="Helvetica Neue"/>
                <a:ea typeface="Helvetica Neue"/>
                <a:cs typeface="Helvetica Neue"/>
                <a:sym typeface="Helvetica Neue"/>
              </a:defRPr>
            </a:lvl5pPr>
            <a:lvl6pPr marL="0" marR="0" lvl="5" indent="0" algn="r">
              <a:spcBef>
                <a:spcPts val="0"/>
              </a:spcBef>
              <a:buNone/>
              <a:defRPr sz="1000" b="1">
                <a:solidFill>
                  <a:schemeClr val="dk2"/>
                </a:solidFill>
                <a:latin typeface="Helvetica Neue"/>
                <a:ea typeface="Helvetica Neue"/>
                <a:cs typeface="Helvetica Neue"/>
                <a:sym typeface="Helvetica Neue"/>
              </a:defRPr>
            </a:lvl6pPr>
            <a:lvl7pPr marL="0" marR="0" lvl="6" indent="0" algn="r">
              <a:spcBef>
                <a:spcPts val="0"/>
              </a:spcBef>
              <a:buNone/>
              <a:defRPr sz="1000" b="1">
                <a:solidFill>
                  <a:schemeClr val="dk2"/>
                </a:solidFill>
                <a:latin typeface="Helvetica Neue"/>
                <a:ea typeface="Helvetica Neue"/>
                <a:cs typeface="Helvetica Neue"/>
                <a:sym typeface="Helvetica Neue"/>
              </a:defRPr>
            </a:lvl7pPr>
            <a:lvl8pPr marL="0" marR="0" lvl="7" indent="0" algn="r">
              <a:spcBef>
                <a:spcPts val="0"/>
              </a:spcBef>
              <a:buNone/>
              <a:defRPr sz="1000" b="1">
                <a:solidFill>
                  <a:schemeClr val="dk2"/>
                </a:solidFill>
                <a:latin typeface="Helvetica Neue"/>
                <a:ea typeface="Helvetica Neue"/>
                <a:cs typeface="Helvetica Neue"/>
                <a:sym typeface="Helvetica Neue"/>
              </a:defRPr>
            </a:lvl8pPr>
            <a:lvl9pPr marL="0" marR="0" lvl="8" indent="0" algn="r">
              <a:spcBef>
                <a:spcPts val="0"/>
              </a:spcBef>
              <a:buNone/>
              <a:defRPr sz="1000" b="1">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297180" y="257492"/>
            <a:ext cx="11521440" cy="5035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300990" y="1036955"/>
            <a:ext cx="1151763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9"/>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b="1">
                <a:solidFill>
                  <a:schemeClr val="dk2"/>
                </a:solidFill>
                <a:latin typeface="Helvetica Neue"/>
                <a:ea typeface="Helvetica Neue"/>
                <a:cs typeface="Helvetica Neue"/>
                <a:sym typeface="Helvetica Neue"/>
              </a:defRPr>
            </a:lvl1pPr>
            <a:lvl2pPr marL="0" marR="0" lvl="1" indent="0" algn="r">
              <a:spcBef>
                <a:spcPts val="0"/>
              </a:spcBef>
              <a:buNone/>
              <a:defRPr sz="1000" b="1">
                <a:solidFill>
                  <a:schemeClr val="dk2"/>
                </a:solidFill>
                <a:latin typeface="Helvetica Neue"/>
                <a:ea typeface="Helvetica Neue"/>
                <a:cs typeface="Helvetica Neue"/>
                <a:sym typeface="Helvetica Neue"/>
              </a:defRPr>
            </a:lvl2pPr>
            <a:lvl3pPr marL="0" marR="0" lvl="2" indent="0" algn="r">
              <a:spcBef>
                <a:spcPts val="0"/>
              </a:spcBef>
              <a:buNone/>
              <a:defRPr sz="1000" b="1">
                <a:solidFill>
                  <a:schemeClr val="dk2"/>
                </a:solidFill>
                <a:latin typeface="Helvetica Neue"/>
                <a:ea typeface="Helvetica Neue"/>
                <a:cs typeface="Helvetica Neue"/>
                <a:sym typeface="Helvetica Neue"/>
              </a:defRPr>
            </a:lvl3pPr>
            <a:lvl4pPr marL="0" marR="0" lvl="3" indent="0" algn="r">
              <a:spcBef>
                <a:spcPts val="0"/>
              </a:spcBef>
              <a:buNone/>
              <a:defRPr sz="1000" b="1">
                <a:solidFill>
                  <a:schemeClr val="dk2"/>
                </a:solidFill>
                <a:latin typeface="Helvetica Neue"/>
                <a:ea typeface="Helvetica Neue"/>
                <a:cs typeface="Helvetica Neue"/>
                <a:sym typeface="Helvetica Neue"/>
              </a:defRPr>
            </a:lvl4pPr>
            <a:lvl5pPr marL="0" marR="0" lvl="4" indent="0" algn="r">
              <a:spcBef>
                <a:spcPts val="0"/>
              </a:spcBef>
              <a:buNone/>
              <a:defRPr sz="1000" b="1">
                <a:solidFill>
                  <a:schemeClr val="dk2"/>
                </a:solidFill>
                <a:latin typeface="Helvetica Neue"/>
                <a:ea typeface="Helvetica Neue"/>
                <a:cs typeface="Helvetica Neue"/>
                <a:sym typeface="Helvetica Neue"/>
              </a:defRPr>
            </a:lvl5pPr>
            <a:lvl6pPr marL="0" marR="0" lvl="5" indent="0" algn="r">
              <a:spcBef>
                <a:spcPts val="0"/>
              </a:spcBef>
              <a:buNone/>
              <a:defRPr sz="1000" b="1">
                <a:solidFill>
                  <a:schemeClr val="dk2"/>
                </a:solidFill>
                <a:latin typeface="Helvetica Neue"/>
                <a:ea typeface="Helvetica Neue"/>
                <a:cs typeface="Helvetica Neue"/>
                <a:sym typeface="Helvetica Neue"/>
              </a:defRPr>
            </a:lvl6pPr>
            <a:lvl7pPr marL="0" marR="0" lvl="6" indent="0" algn="r">
              <a:spcBef>
                <a:spcPts val="0"/>
              </a:spcBef>
              <a:buNone/>
              <a:defRPr sz="1000" b="1">
                <a:solidFill>
                  <a:schemeClr val="dk2"/>
                </a:solidFill>
                <a:latin typeface="Helvetica Neue"/>
                <a:ea typeface="Helvetica Neue"/>
                <a:cs typeface="Helvetica Neue"/>
                <a:sym typeface="Helvetica Neue"/>
              </a:defRPr>
            </a:lvl7pPr>
            <a:lvl8pPr marL="0" marR="0" lvl="7" indent="0" algn="r">
              <a:spcBef>
                <a:spcPts val="0"/>
              </a:spcBef>
              <a:buNone/>
              <a:defRPr sz="1000" b="1">
                <a:solidFill>
                  <a:schemeClr val="dk2"/>
                </a:solidFill>
                <a:latin typeface="Helvetica Neue"/>
                <a:ea typeface="Helvetica Neue"/>
                <a:cs typeface="Helvetica Neue"/>
                <a:sym typeface="Helvetica Neue"/>
              </a:defRPr>
            </a:lvl8pPr>
            <a:lvl9pPr marL="0" marR="0" lvl="8" indent="0" algn="r">
              <a:spcBef>
                <a:spcPts val="0"/>
              </a:spcBef>
              <a:buNone/>
              <a:defRPr sz="1000" b="1">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9"/>
          <p:cNvSpPr txBox="1">
            <a:spLocks noGrp="1"/>
          </p:cNvSpPr>
          <p:nvPr>
            <p:ph type="body" idx="2"/>
          </p:nvPr>
        </p:nvSpPr>
        <p:spPr>
          <a:xfrm>
            <a:off x="300990" y="692780"/>
            <a:ext cx="11517630" cy="5035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5"/>
              </a:buClr>
              <a:buSzPts val="1800"/>
              <a:buNone/>
              <a:defRPr b="1">
                <a:solidFill>
                  <a:schemeClr val="accent5"/>
                </a:solidFil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297180" y="257492"/>
            <a:ext cx="11521440" cy="5035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b="1">
                <a:solidFill>
                  <a:schemeClr val="dk2"/>
                </a:solidFill>
                <a:latin typeface="Helvetica Neue"/>
                <a:ea typeface="Helvetica Neue"/>
                <a:cs typeface="Helvetica Neue"/>
                <a:sym typeface="Helvetica Neue"/>
              </a:defRPr>
            </a:lvl1pPr>
            <a:lvl2pPr marL="0" marR="0" lvl="1" indent="0" algn="r">
              <a:spcBef>
                <a:spcPts val="0"/>
              </a:spcBef>
              <a:buNone/>
              <a:defRPr sz="1000" b="1">
                <a:solidFill>
                  <a:schemeClr val="dk2"/>
                </a:solidFill>
                <a:latin typeface="Helvetica Neue"/>
                <a:ea typeface="Helvetica Neue"/>
                <a:cs typeface="Helvetica Neue"/>
                <a:sym typeface="Helvetica Neue"/>
              </a:defRPr>
            </a:lvl2pPr>
            <a:lvl3pPr marL="0" marR="0" lvl="2" indent="0" algn="r">
              <a:spcBef>
                <a:spcPts val="0"/>
              </a:spcBef>
              <a:buNone/>
              <a:defRPr sz="1000" b="1">
                <a:solidFill>
                  <a:schemeClr val="dk2"/>
                </a:solidFill>
                <a:latin typeface="Helvetica Neue"/>
                <a:ea typeface="Helvetica Neue"/>
                <a:cs typeface="Helvetica Neue"/>
                <a:sym typeface="Helvetica Neue"/>
              </a:defRPr>
            </a:lvl3pPr>
            <a:lvl4pPr marL="0" marR="0" lvl="3" indent="0" algn="r">
              <a:spcBef>
                <a:spcPts val="0"/>
              </a:spcBef>
              <a:buNone/>
              <a:defRPr sz="1000" b="1">
                <a:solidFill>
                  <a:schemeClr val="dk2"/>
                </a:solidFill>
                <a:latin typeface="Helvetica Neue"/>
                <a:ea typeface="Helvetica Neue"/>
                <a:cs typeface="Helvetica Neue"/>
                <a:sym typeface="Helvetica Neue"/>
              </a:defRPr>
            </a:lvl4pPr>
            <a:lvl5pPr marL="0" marR="0" lvl="4" indent="0" algn="r">
              <a:spcBef>
                <a:spcPts val="0"/>
              </a:spcBef>
              <a:buNone/>
              <a:defRPr sz="1000" b="1">
                <a:solidFill>
                  <a:schemeClr val="dk2"/>
                </a:solidFill>
                <a:latin typeface="Helvetica Neue"/>
                <a:ea typeface="Helvetica Neue"/>
                <a:cs typeface="Helvetica Neue"/>
                <a:sym typeface="Helvetica Neue"/>
              </a:defRPr>
            </a:lvl5pPr>
            <a:lvl6pPr marL="0" marR="0" lvl="5" indent="0" algn="r">
              <a:spcBef>
                <a:spcPts val="0"/>
              </a:spcBef>
              <a:buNone/>
              <a:defRPr sz="1000" b="1">
                <a:solidFill>
                  <a:schemeClr val="dk2"/>
                </a:solidFill>
                <a:latin typeface="Helvetica Neue"/>
                <a:ea typeface="Helvetica Neue"/>
                <a:cs typeface="Helvetica Neue"/>
                <a:sym typeface="Helvetica Neue"/>
              </a:defRPr>
            </a:lvl6pPr>
            <a:lvl7pPr marL="0" marR="0" lvl="6" indent="0" algn="r">
              <a:spcBef>
                <a:spcPts val="0"/>
              </a:spcBef>
              <a:buNone/>
              <a:defRPr sz="1000" b="1">
                <a:solidFill>
                  <a:schemeClr val="dk2"/>
                </a:solidFill>
                <a:latin typeface="Helvetica Neue"/>
                <a:ea typeface="Helvetica Neue"/>
                <a:cs typeface="Helvetica Neue"/>
                <a:sym typeface="Helvetica Neue"/>
              </a:defRPr>
            </a:lvl7pPr>
            <a:lvl8pPr marL="0" marR="0" lvl="7" indent="0" algn="r">
              <a:spcBef>
                <a:spcPts val="0"/>
              </a:spcBef>
              <a:buNone/>
              <a:defRPr sz="1000" b="1">
                <a:solidFill>
                  <a:schemeClr val="dk2"/>
                </a:solidFill>
                <a:latin typeface="Helvetica Neue"/>
                <a:ea typeface="Helvetica Neue"/>
                <a:cs typeface="Helvetica Neue"/>
                <a:sym typeface="Helvetica Neue"/>
              </a:defRPr>
            </a:lvl8pPr>
            <a:lvl9pPr marL="0" marR="0" lvl="8" indent="0" algn="r">
              <a:spcBef>
                <a:spcPts val="0"/>
              </a:spcBef>
              <a:buNone/>
              <a:defRPr sz="1000" b="1">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10"/>
          <p:cNvSpPr txBox="1">
            <a:spLocks noGrp="1"/>
          </p:cNvSpPr>
          <p:nvPr>
            <p:ph type="body" idx="1"/>
          </p:nvPr>
        </p:nvSpPr>
        <p:spPr>
          <a:xfrm>
            <a:off x="300990" y="692780"/>
            <a:ext cx="11517630" cy="5035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5"/>
              </a:buClr>
              <a:buSzPts val="1800"/>
              <a:buNone/>
              <a:defRPr b="1">
                <a:solidFill>
                  <a:schemeClr val="accent5"/>
                </a:solidFil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97180" y="257492"/>
            <a:ext cx="11521440" cy="50355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00990" y="1036955"/>
            <a:ext cx="11517630" cy="4351338"/>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chemeClr val="dk2"/>
              </a:buClr>
              <a:buSzPts val="1800"/>
              <a:buFont typeface="Arial"/>
              <a:buChar char="•"/>
              <a:defRPr sz="1800" b="0" i="0" u="none" strike="noStrike" cap="none">
                <a:solidFill>
                  <a:schemeClr val="dk2"/>
                </a:solidFill>
                <a:latin typeface="Helvetica Neue"/>
                <a:ea typeface="Helvetica Neue"/>
                <a:cs typeface="Helvetica Neue"/>
                <a:sym typeface="Helvetica Neue"/>
              </a:defRPr>
            </a:lvl1pPr>
            <a:lvl2pPr marL="914400" marR="0" lvl="1" indent="-330200"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Helvetica Neue"/>
                <a:ea typeface="Helvetica Neue"/>
                <a:cs typeface="Helvetica Neue"/>
                <a:sym typeface="Helvetica Neue"/>
              </a:defRPr>
            </a:lvl2pPr>
            <a:lvl3pPr marL="1371600" marR="0" lvl="2" indent="-317500"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Helvetica Neue"/>
                <a:ea typeface="Helvetica Neue"/>
                <a:cs typeface="Helvetica Neue"/>
                <a:sym typeface="Helvetica Neue"/>
              </a:defRPr>
            </a:lvl3pPr>
            <a:lvl4pPr marL="1828800" marR="0" lvl="3" indent="-304800"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Helvetica Neue"/>
                <a:ea typeface="Helvetica Neue"/>
                <a:cs typeface="Helvetica Neue"/>
                <a:sym typeface="Helvetica Neue"/>
              </a:defRPr>
            </a:lvl4pPr>
            <a:lvl5pPr marL="2286000" marR="0" lvl="4" indent="-292100" algn="l" rtl="0">
              <a:lnSpc>
                <a:spcPct val="90000"/>
              </a:lnSpc>
              <a:spcBef>
                <a:spcPts val="500"/>
              </a:spcBef>
              <a:spcAft>
                <a:spcPts val="0"/>
              </a:spcAft>
              <a:buClr>
                <a:schemeClr val="dk2"/>
              </a:buClr>
              <a:buSzPts val="1000"/>
              <a:buFont typeface="Arial"/>
              <a:buChar char="•"/>
              <a:defRPr sz="1000" b="0" i="0" u="none" strike="noStrike" cap="none">
                <a:solidFill>
                  <a:schemeClr val="dk2"/>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p:nvPr/>
        </p:nvSpPr>
        <p:spPr>
          <a:xfrm>
            <a:off x="3802233" y="6516276"/>
            <a:ext cx="4511333" cy="19281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A5A5A"/>
              </a:buClr>
              <a:buSzPts val="1000"/>
              <a:buFont typeface="Arial"/>
              <a:buNone/>
            </a:pPr>
            <a:r>
              <a:rPr lang="en-US" sz="1000" b="0" i="0" u="none" strike="noStrike" cap="none">
                <a:solidFill>
                  <a:schemeClr val="dk2"/>
                </a:solidFill>
                <a:latin typeface="Helvetica Neue"/>
                <a:ea typeface="Helvetica Neue"/>
                <a:cs typeface="Helvetica Neue"/>
                <a:sym typeface="Helvetica Neue"/>
              </a:rPr>
              <a:t>Confidential and Proprietary </a:t>
            </a:r>
            <a:endParaRPr/>
          </a:p>
        </p:txBody>
      </p:sp>
      <p:sp>
        <p:nvSpPr>
          <p:cNvPr id="13" name="Google Shape;13;p1"/>
          <p:cNvSpPr txBox="1">
            <a:spLocks noGrp="1"/>
          </p:cNvSpPr>
          <p:nvPr>
            <p:ph type="sldNum" idx="12"/>
          </p:nvPr>
        </p:nvSpPr>
        <p:spPr>
          <a:xfrm>
            <a:off x="8721440" y="6504099"/>
            <a:ext cx="3145970" cy="19281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1" i="0" u="none" strike="noStrike" cap="none">
                <a:solidFill>
                  <a:schemeClr val="dk2"/>
                </a:solidFill>
                <a:latin typeface="Helvetica Neue"/>
                <a:ea typeface="Helvetica Neue"/>
                <a:cs typeface="Helvetica Neue"/>
                <a:sym typeface="Helvetica Neue"/>
              </a:defRPr>
            </a:lvl1pPr>
            <a:lvl2pPr marL="0" marR="0" lvl="1" indent="0" algn="r" rtl="0">
              <a:spcBef>
                <a:spcPts val="0"/>
              </a:spcBef>
              <a:buNone/>
              <a:defRPr sz="1000" b="1" i="0" u="none" strike="noStrike" cap="none">
                <a:solidFill>
                  <a:schemeClr val="dk2"/>
                </a:solidFill>
                <a:latin typeface="Helvetica Neue"/>
                <a:ea typeface="Helvetica Neue"/>
                <a:cs typeface="Helvetica Neue"/>
                <a:sym typeface="Helvetica Neue"/>
              </a:defRPr>
            </a:lvl2pPr>
            <a:lvl3pPr marL="0" marR="0" lvl="2" indent="0" algn="r" rtl="0">
              <a:spcBef>
                <a:spcPts val="0"/>
              </a:spcBef>
              <a:buNone/>
              <a:defRPr sz="1000" b="1" i="0" u="none" strike="noStrike" cap="none">
                <a:solidFill>
                  <a:schemeClr val="dk2"/>
                </a:solidFill>
                <a:latin typeface="Helvetica Neue"/>
                <a:ea typeface="Helvetica Neue"/>
                <a:cs typeface="Helvetica Neue"/>
                <a:sym typeface="Helvetica Neue"/>
              </a:defRPr>
            </a:lvl3pPr>
            <a:lvl4pPr marL="0" marR="0" lvl="3" indent="0" algn="r" rtl="0">
              <a:spcBef>
                <a:spcPts val="0"/>
              </a:spcBef>
              <a:buNone/>
              <a:defRPr sz="1000" b="1" i="0" u="none" strike="noStrike" cap="none">
                <a:solidFill>
                  <a:schemeClr val="dk2"/>
                </a:solidFill>
                <a:latin typeface="Helvetica Neue"/>
                <a:ea typeface="Helvetica Neue"/>
                <a:cs typeface="Helvetica Neue"/>
                <a:sym typeface="Helvetica Neue"/>
              </a:defRPr>
            </a:lvl4pPr>
            <a:lvl5pPr marL="0" marR="0" lvl="4" indent="0" algn="r" rtl="0">
              <a:spcBef>
                <a:spcPts val="0"/>
              </a:spcBef>
              <a:buNone/>
              <a:defRPr sz="1000" b="1" i="0" u="none" strike="noStrike" cap="none">
                <a:solidFill>
                  <a:schemeClr val="dk2"/>
                </a:solidFill>
                <a:latin typeface="Helvetica Neue"/>
                <a:ea typeface="Helvetica Neue"/>
                <a:cs typeface="Helvetica Neue"/>
                <a:sym typeface="Helvetica Neue"/>
              </a:defRPr>
            </a:lvl5pPr>
            <a:lvl6pPr marL="0" marR="0" lvl="5" indent="0" algn="r" rtl="0">
              <a:spcBef>
                <a:spcPts val="0"/>
              </a:spcBef>
              <a:buNone/>
              <a:defRPr sz="1000" b="1" i="0" u="none" strike="noStrike" cap="none">
                <a:solidFill>
                  <a:schemeClr val="dk2"/>
                </a:solidFill>
                <a:latin typeface="Helvetica Neue"/>
                <a:ea typeface="Helvetica Neue"/>
                <a:cs typeface="Helvetica Neue"/>
                <a:sym typeface="Helvetica Neue"/>
              </a:defRPr>
            </a:lvl6pPr>
            <a:lvl7pPr marL="0" marR="0" lvl="6" indent="0" algn="r" rtl="0">
              <a:spcBef>
                <a:spcPts val="0"/>
              </a:spcBef>
              <a:buNone/>
              <a:defRPr sz="1000" b="1" i="0" u="none" strike="noStrike" cap="none">
                <a:solidFill>
                  <a:schemeClr val="dk2"/>
                </a:solidFill>
                <a:latin typeface="Helvetica Neue"/>
                <a:ea typeface="Helvetica Neue"/>
                <a:cs typeface="Helvetica Neue"/>
                <a:sym typeface="Helvetica Neue"/>
              </a:defRPr>
            </a:lvl7pPr>
            <a:lvl8pPr marL="0" marR="0" lvl="7" indent="0" algn="r" rtl="0">
              <a:spcBef>
                <a:spcPts val="0"/>
              </a:spcBef>
              <a:buNone/>
              <a:defRPr sz="1000" b="1" i="0" u="none" strike="noStrike" cap="none">
                <a:solidFill>
                  <a:schemeClr val="dk2"/>
                </a:solidFill>
                <a:latin typeface="Helvetica Neue"/>
                <a:ea typeface="Helvetica Neue"/>
                <a:cs typeface="Helvetica Neue"/>
                <a:sym typeface="Helvetica Neue"/>
              </a:defRPr>
            </a:lvl8pPr>
            <a:lvl9pPr marL="0" marR="0" lvl="8" indent="0" algn="r" rtl="0">
              <a:spcBef>
                <a:spcPts val="0"/>
              </a:spcBef>
              <a:buNone/>
              <a:defRPr sz="1000" b="1"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p:cNvPicPr preferRelativeResize="0"/>
          <p:nvPr/>
        </p:nvPicPr>
        <p:blipFill rotWithShape="1">
          <a:blip r:embed="rId19">
            <a:alphaModFix/>
          </a:blip>
          <a:srcRect/>
          <a:stretch/>
        </p:blipFill>
        <p:spPr>
          <a:xfrm>
            <a:off x="300990" y="6459550"/>
            <a:ext cx="1011864" cy="28107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ethnologue.com/guides/how-many-languages"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variety.com/2018/digital/news/smart-speakers-survey-adobe-1203092670/"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www.internetworldstats.com/stats.htm"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hyperlink" Target="https://www.mobilemarketer.com/news/study-smart-speaker-ownership-surges-36-to-53m-us-adults/545717/"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orbes.com/sites/forbestechcouncil/2019/07/30/challenges-in-conversational-ai-and-what-we-can-do-to-prevent-them"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forbes.com/sites/forbestechcouncil/2019/04/16/demystifying-conversational-ai-what-is-it-how-does-it-work-and-why-you-should-care"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pgemini.com/wp-content/uploads/2018/01/dti-conversational-commerc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forbes.com/sites/forbestechcouncil/2019/04/16/demystifying-conversational-ai-what-is-it-how-does-it-work-and-why-you-should-care" TargetMode="External"/><Relationship Id="rId5" Type="http://schemas.openxmlformats.org/officeDocument/2006/relationships/hyperlink" Target="http://www.digitaljournal.com/pr/4122450" TargetMode="External"/><Relationship Id="rId4" Type="http://schemas.openxmlformats.org/officeDocument/2006/relationships/hyperlink" Target="https://techcrunch.com/2017/11/08/voice-enabled-smart-speakers-to-reach-55-of-u-s-households-by-2022-says-repor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ctrTitle"/>
          </p:nvPr>
        </p:nvSpPr>
        <p:spPr>
          <a:xfrm>
            <a:off x="1249861" y="4476519"/>
            <a:ext cx="9932151" cy="54959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2800"/>
              <a:buFont typeface="Helvetica Neue"/>
              <a:buNone/>
            </a:pPr>
            <a:r>
              <a:rPr lang="en-US" dirty="0"/>
              <a:t>Voice Assistants: Future and Challenges</a:t>
            </a:r>
            <a:endParaRPr dirty="0"/>
          </a:p>
        </p:txBody>
      </p:sp>
      <p:sp>
        <p:nvSpPr>
          <p:cNvPr id="6" name="Google Shape;84;p17">
            <a:extLst>
              <a:ext uri="{FF2B5EF4-FFF2-40B4-BE49-F238E27FC236}">
                <a16:creationId xmlns:a16="http://schemas.microsoft.com/office/drawing/2014/main" id="{B9E92DF2-73DC-42B5-8C4B-F381332776B5}"/>
              </a:ext>
            </a:extLst>
          </p:cNvPr>
          <p:cNvSpPr txBox="1">
            <a:spLocks noGrp="1"/>
          </p:cNvSpPr>
          <p:nvPr>
            <p:ph type="subTitle" idx="1"/>
          </p:nvPr>
        </p:nvSpPr>
        <p:spPr>
          <a:xfrm>
            <a:off x="1524000" y="5300274"/>
            <a:ext cx="9144000" cy="36417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1800"/>
              <a:buNone/>
            </a:pPr>
            <a:r>
              <a:rPr lang="en-US" b="1" i="1" dirty="0"/>
              <a:t>Andreas Kaltenbrunner</a:t>
            </a:r>
          </a:p>
          <a:p>
            <a:pPr marL="0" lvl="0" indent="0" algn="ctr" rtl="0">
              <a:lnSpc>
                <a:spcPct val="90000"/>
              </a:lnSpc>
              <a:spcBef>
                <a:spcPts val="0"/>
              </a:spcBef>
              <a:spcAft>
                <a:spcPts val="0"/>
              </a:spcAft>
              <a:buClr>
                <a:schemeClr val="lt1"/>
              </a:buClr>
              <a:buSzPts val="1800"/>
              <a:buNone/>
            </a:pPr>
            <a:endParaRPr lang="en-US" i="1" dirty="0"/>
          </a:p>
          <a:p>
            <a:pPr marL="0" lvl="0" indent="0" algn="ctr" rtl="0">
              <a:lnSpc>
                <a:spcPct val="90000"/>
              </a:lnSpc>
              <a:spcBef>
                <a:spcPts val="0"/>
              </a:spcBef>
              <a:spcAft>
                <a:spcPts val="0"/>
              </a:spcAft>
              <a:buClr>
                <a:schemeClr val="lt1"/>
              </a:buClr>
              <a:buSzPts val="1800"/>
              <a:buNone/>
            </a:pPr>
            <a:r>
              <a:rPr lang="en-US" i="1" dirty="0"/>
              <a:t>Email us: info@ntent.com</a:t>
            </a:r>
          </a:p>
          <a:p>
            <a:pPr marL="0" lvl="0" indent="0" algn="ctr" rtl="0">
              <a:lnSpc>
                <a:spcPct val="90000"/>
              </a:lnSpc>
              <a:spcBef>
                <a:spcPts val="0"/>
              </a:spcBef>
              <a:spcAft>
                <a:spcPts val="0"/>
              </a:spcAft>
              <a:buClr>
                <a:schemeClr val="lt1"/>
              </a:buClr>
              <a:buSzPts val="1800"/>
              <a:buNone/>
            </a:pPr>
            <a:r>
              <a:rPr lang="en-US" i="1" dirty="0"/>
              <a:t>Visit us: www.ntent.com</a:t>
            </a:r>
          </a:p>
          <a:p>
            <a:pPr marL="0" indent="0">
              <a:spcBef>
                <a:spcPts val="0"/>
              </a:spcBef>
            </a:pPr>
            <a:r>
              <a:rPr lang="en-US" i="1" dirty="0"/>
              <a:t>Follow us on Twitter: @</a:t>
            </a:r>
            <a:r>
              <a:rPr lang="en-US" i="1" dirty="0" err="1"/>
              <a:t>withNTENT</a:t>
            </a:r>
            <a:r>
              <a:rPr lang="en-US" i="1" dirty="0"/>
              <a:t> </a:t>
            </a:r>
          </a:p>
          <a:p>
            <a:pPr marL="0" lvl="0" indent="0" algn="ctr" rtl="0">
              <a:lnSpc>
                <a:spcPct val="90000"/>
              </a:lnSpc>
              <a:spcBef>
                <a:spcPts val="0"/>
              </a:spcBef>
              <a:spcAft>
                <a:spcPts val="0"/>
              </a:spcAft>
              <a:buClr>
                <a:schemeClr val="lt1"/>
              </a:buClr>
              <a:buSzPts val="18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Shape 234"/>
        <p:cNvGrpSpPr/>
        <p:nvPr/>
      </p:nvGrpSpPr>
      <p:grpSpPr>
        <a:xfrm>
          <a:off x="0" y="0"/>
          <a:ext cx="0" cy="0"/>
          <a:chOff x="0" y="0"/>
          <a:chExt cx="0" cy="0"/>
        </a:xfrm>
      </p:grpSpPr>
      <p:sp>
        <p:nvSpPr>
          <p:cNvPr id="235" name="Google Shape;235;p25"/>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b="1">
                <a:latin typeface="Helvetica Neue"/>
                <a:ea typeface="Helvetica Neue"/>
                <a:cs typeface="Helvetica Neue"/>
                <a:sym typeface="Helvetica Neue"/>
              </a:rPr>
              <a:t>10</a:t>
            </a:fld>
            <a:endParaRPr sz="1000" b="1" dirty="0">
              <a:latin typeface="Helvetica Neue"/>
              <a:ea typeface="Helvetica Neue"/>
              <a:cs typeface="Helvetica Neue"/>
              <a:sym typeface="Helvetica Neue"/>
            </a:endParaRPr>
          </a:p>
        </p:txBody>
      </p:sp>
      <p:sp>
        <p:nvSpPr>
          <p:cNvPr id="236" name="Google Shape;236;p25"/>
          <p:cNvSpPr/>
          <p:nvPr/>
        </p:nvSpPr>
        <p:spPr>
          <a:xfrm>
            <a:off x="0" y="619187"/>
            <a:ext cx="4694597" cy="6155473"/>
          </a:xfrm>
          <a:prstGeom prst="homePlate">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238" name="Google Shape;238;p25"/>
          <p:cNvSpPr/>
          <p:nvPr/>
        </p:nvSpPr>
        <p:spPr>
          <a:xfrm>
            <a:off x="8631587" y="4886929"/>
            <a:ext cx="4281564" cy="540323"/>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a:solidFill>
                <a:srgbClr val="FFFFFF"/>
              </a:solidFill>
              <a:latin typeface="Helvetica Neue"/>
              <a:ea typeface="Helvetica Neue"/>
              <a:cs typeface="Helvetica Neue"/>
              <a:sym typeface="Helvetica Neue"/>
            </a:endParaRPr>
          </a:p>
        </p:txBody>
      </p:sp>
      <p:sp>
        <p:nvSpPr>
          <p:cNvPr id="239" name="Google Shape;239;p25"/>
          <p:cNvSpPr txBox="1"/>
          <p:nvPr/>
        </p:nvSpPr>
        <p:spPr>
          <a:xfrm>
            <a:off x="4270371" y="1980240"/>
            <a:ext cx="3765221"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A5A5A"/>
              </a:buClr>
              <a:buSzPts val="1400"/>
              <a:buFont typeface="Helvetica Neue"/>
              <a:buNone/>
            </a:pPr>
            <a:r>
              <a:rPr lang="en-US" sz="1400" b="1">
                <a:solidFill>
                  <a:srgbClr val="5A5A5A"/>
                </a:solidFill>
                <a:latin typeface="Helvetica Neue"/>
                <a:ea typeface="Helvetica Neue"/>
                <a:cs typeface="Helvetica Neue"/>
                <a:sym typeface="Helvetica Neue"/>
              </a:rPr>
              <a:t>At home…</a:t>
            </a:r>
            <a:endParaRPr sz="1400">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5A5A5A"/>
              </a:buClr>
              <a:buSzPts val="1400"/>
              <a:buFont typeface="Helvetica Neue"/>
              <a:buNone/>
            </a:pPr>
            <a:r>
              <a:rPr lang="en-US" sz="1400">
                <a:solidFill>
                  <a:srgbClr val="5A5A5A"/>
                </a:solidFill>
                <a:latin typeface="Helvetica Neue"/>
                <a:ea typeface="Helvetica Neue"/>
                <a:cs typeface="Helvetica Neue"/>
                <a:sym typeface="Helvetica Neue"/>
              </a:rPr>
              <a:t>I’m going to Costco, what am I low on?</a:t>
            </a:r>
            <a:endParaRPr sz="1400">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5A5A5A"/>
              </a:buClr>
              <a:buSzPts val="1400"/>
              <a:buFont typeface="Helvetica Neue"/>
              <a:buNone/>
            </a:pPr>
            <a:r>
              <a:rPr lang="en-US" sz="1400">
                <a:solidFill>
                  <a:srgbClr val="5A5A5A"/>
                </a:solidFill>
                <a:latin typeface="Helvetica Neue"/>
                <a:ea typeface="Helvetica Neue"/>
                <a:cs typeface="Helvetica Neue"/>
                <a:sym typeface="Helvetica Neue"/>
              </a:rPr>
              <a:t>Turn on my home security system. </a:t>
            </a:r>
            <a:endParaRPr sz="1400">
              <a:solidFill>
                <a:srgbClr val="000000"/>
              </a:solidFill>
              <a:latin typeface="Helvetica Neue"/>
              <a:ea typeface="Helvetica Neue"/>
              <a:cs typeface="Helvetica Neue"/>
              <a:sym typeface="Helvetica Neue"/>
            </a:endParaRPr>
          </a:p>
        </p:txBody>
      </p:sp>
      <p:sp>
        <p:nvSpPr>
          <p:cNvPr id="240" name="Google Shape;240;p25"/>
          <p:cNvSpPr txBox="1"/>
          <p:nvPr/>
        </p:nvSpPr>
        <p:spPr>
          <a:xfrm>
            <a:off x="8035592" y="1980240"/>
            <a:ext cx="3765221"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A5A5A"/>
              </a:buClr>
              <a:buSzPts val="1400"/>
              <a:buFont typeface="Helvetica Neue"/>
              <a:buNone/>
            </a:pPr>
            <a:r>
              <a:rPr lang="en-US" sz="1400" b="1">
                <a:solidFill>
                  <a:srgbClr val="5A5A5A"/>
                </a:solidFill>
                <a:latin typeface="Helvetica Neue"/>
                <a:ea typeface="Helvetica Neue"/>
                <a:cs typeface="Helvetica Neue"/>
                <a:sym typeface="Helvetica Neue"/>
              </a:rPr>
              <a:t>In your car…</a:t>
            </a:r>
            <a:endParaRPr sz="1400">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5A5A5A"/>
              </a:buClr>
              <a:buSzPts val="1400"/>
              <a:buFont typeface="Helvetica Neue"/>
              <a:buNone/>
            </a:pPr>
            <a:r>
              <a:rPr lang="en-US" sz="1400">
                <a:solidFill>
                  <a:srgbClr val="5A5A5A"/>
                </a:solidFill>
                <a:latin typeface="Helvetica Neue"/>
                <a:ea typeface="Helvetica Neue"/>
                <a:cs typeface="Helvetica Neue"/>
                <a:sym typeface="Helvetica Neue"/>
              </a:rPr>
              <a:t>Where’s the nearest gas station? </a:t>
            </a:r>
            <a:endParaRPr sz="1400">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5A5A5A"/>
              </a:buClr>
              <a:buSzPts val="1400"/>
              <a:buFont typeface="Helvetica Neue"/>
              <a:buNone/>
            </a:pPr>
            <a:r>
              <a:rPr lang="en-US" sz="1400">
                <a:solidFill>
                  <a:srgbClr val="5A5A5A"/>
                </a:solidFill>
                <a:latin typeface="Helvetica Neue"/>
                <a:ea typeface="Helvetica Neue"/>
                <a:cs typeface="Helvetica Neue"/>
                <a:sym typeface="Helvetica Neue"/>
              </a:rPr>
              <a:t>Play my morning playlist. </a:t>
            </a:r>
            <a:endParaRPr sz="1400">
              <a:solidFill>
                <a:srgbClr val="000000"/>
              </a:solidFill>
              <a:latin typeface="Helvetica Neue"/>
              <a:ea typeface="Helvetica Neue"/>
              <a:cs typeface="Helvetica Neue"/>
              <a:sym typeface="Helvetica Neue"/>
            </a:endParaRPr>
          </a:p>
        </p:txBody>
      </p:sp>
      <p:sp>
        <p:nvSpPr>
          <p:cNvPr id="241" name="Google Shape;241;p25"/>
          <p:cNvSpPr txBox="1"/>
          <p:nvPr/>
        </p:nvSpPr>
        <p:spPr>
          <a:xfrm>
            <a:off x="8035592" y="3540877"/>
            <a:ext cx="3765221"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A5A5A"/>
              </a:buClr>
              <a:buSzPts val="1400"/>
              <a:buFont typeface="Helvetica Neue"/>
              <a:buNone/>
            </a:pPr>
            <a:r>
              <a:rPr lang="en-US" sz="1400" b="1">
                <a:solidFill>
                  <a:srgbClr val="5A5A5A"/>
                </a:solidFill>
                <a:latin typeface="Helvetica Neue"/>
                <a:ea typeface="Helvetica Neue"/>
                <a:cs typeface="Helvetica Neue"/>
                <a:sym typeface="Helvetica Neue"/>
              </a:rPr>
              <a:t>On your remote…</a:t>
            </a:r>
            <a:endParaRPr sz="1400">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5A5A5A"/>
              </a:buClr>
              <a:buSzPts val="1400"/>
              <a:buFont typeface="Helvetica Neue"/>
              <a:buNone/>
            </a:pPr>
            <a:r>
              <a:rPr lang="en-US" sz="1400">
                <a:solidFill>
                  <a:srgbClr val="5A5A5A"/>
                </a:solidFill>
                <a:latin typeface="Helvetica Neue"/>
                <a:ea typeface="Helvetica Neue"/>
                <a:cs typeface="Helvetica Neue"/>
                <a:sym typeface="Helvetica Neue"/>
              </a:rPr>
              <a:t>While watching a TV commercial: Order a large cheese pizza from Pizza Hut Now.</a:t>
            </a:r>
            <a:endParaRPr sz="1400">
              <a:solidFill>
                <a:srgbClr val="000000"/>
              </a:solidFill>
              <a:latin typeface="Helvetica Neue"/>
              <a:ea typeface="Helvetica Neue"/>
              <a:cs typeface="Helvetica Neue"/>
              <a:sym typeface="Helvetica Neue"/>
            </a:endParaRPr>
          </a:p>
        </p:txBody>
      </p:sp>
      <p:sp>
        <p:nvSpPr>
          <p:cNvPr id="242" name="Google Shape;242;p25"/>
          <p:cNvSpPr txBox="1"/>
          <p:nvPr/>
        </p:nvSpPr>
        <p:spPr>
          <a:xfrm>
            <a:off x="4270371" y="3540877"/>
            <a:ext cx="3765221"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A5A5A"/>
              </a:buClr>
              <a:buSzPts val="1400"/>
              <a:buFont typeface="Helvetica Neue"/>
              <a:buNone/>
            </a:pPr>
            <a:r>
              <a:rPr lang="en-US" sz="1400" b="1">
                <a:solidFill>
                  <a:srgbClr val="5A5A5A"/>
                </a:solidFill>
                <a:latin typeface="Helvetica Neue"/>
                <a:ea typeface="Helvetica Neue"/>
                <a:cs typeface="Helvetica Neue"/>
                <a:sym typeface="Helvetica Neue"/>
              </a:rPr>
              <a:t>On your phone…</a:t>
            </a:r>
            <a:endParaRPr sz="1400">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5A5A5A"/>
              </a:buClr>
              <a:buSzPts val="1400"/>
              <a:buFont typeface="Helvetica Neue"/>
              <a:buNone/>
            </a:pPr>
            <a:r>
              <a:rPr lang="en-US" sz="1400">
                <a:solidFill>
                  <a:srgbClr val="5A5A5A"/>
                </a:solidFill>
                <a:latin typeface="Helvetica Neue"/>
                <a:ea typeface="Helvetica Neue"/>
                <a:cs typeface="Helvetica Neue"/>
                <a:sym typeface="Helvetica Neue"/>
              </a:rPr>
              <a:t>Who built the Empire State Building? </a:t>
            </a:r>
            <a:endParaRPr sz="1400">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5A5A5A"/>
              </a:buClr>
              <a:buSzPts val="1400"/>
              <a:buFont typeface="Helvetica Neue"/>
              <a:buNone/>
            </a:pPr>
            <a:r>
              <a:rPr lang="en-US" sz="1400">
                <a:solidFill>
                  <a:srgbClr val="5A5A5A"/>
                </a:solidFill>
                <a:latin typeface="Helvetica Neue"/>
                <a:ea typeface="Helvetica Neue"/>
                <a:cs typeface="Helvetica Neue"/>
                <a:sym typeface="Helvetica Neue"/>
              </a:rPr>
              <a:t>Top up my mobile phone plan. </a:t>
            </a:r>
            <a:endParaRPr sz="1400">
              <a:solidFill>
                <a:srgbClr val="000000"/>
              </a:solidFill>
              <a:latin typeface="Helvetica Neue"/>
              <a:ea typeface="Helvetica Neue"/>
              <a:cs typeface="Helvetica Neue"/>
              <a:sym typeface="Helvetica Neue"/>
            </a:endParaRPr>
          </a:p>
        </p:txBody>
      </p:sp>
      <p:sp>
        <p:nvSpPr>
          <p:cNvPr id="243" name="Google Shape;243;p25"/>
          <p:cNvSpPr txBox="1"/>
          <p:nvPr/>
        </p:nvSpPr>
        <p:spPr>
          <a:xfrm>
            <a:off x="4270371" y="5101514"/>
            <a:ext cx="3765221"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A5A5A"/>
              </a:buClr>
              <a:buSzPts val="1400"/>
              <a:buFont typeface="Helvetica Neue"/>
              <a:buNone/>
            </a:pPr>
            <a:r>
              <a:rPr lang="en-US" sz="1400" b="1">
                <a:solidFill>
                  <a:srgbClr val="5A5A5A"/>
                </a:solidFill>
                <a:latin typeface="Helvetica Neue"/>
                <a:ea typeface="Helvetica Neue"/>
                <a:cs typeface="Helvetica Neue"/>
                <a:sym typeface="Helvetica Neue"/>
              </a:rPr>
              <a:t>While on your Smart TV…</a:t>
            </a:r>
            <a:endParaRPr sz="1400">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5A5A5A"/>
              </a:buClr>
              <a:buSzPts val="1400"/>
              <a:buFont typeface="Helvetica Neue"/>
              <a:buNone/>
            </a:pPr>
            <a:r>
              <a:rPr lang="en-US" sz="1400">
                <a:solidFill>
                  <a:srgbClr val="5A5A5A"/>
                </a:solidFill>
                <a:latin typeface="Helvetica Neue"/>
                <a:ea typeface="Helvetica Neue"/>
                <a:cs typeface="Helvetica Neue"/>
                <a:sym typeface="Helvetica Neue"/>
              </a:rPr>
              <a:t>What time is Bill Maher on? </a:t>
            </a:r>
            <a:endParaRPr sz="1400">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5A5A5A"/>
              </a:buClr>
              <a:buSzPts val="1400"/>
              <a:buFont typeface="Helvetica Neue"/>
              <a:buNone/>
            </a:pPr>
            <a:r>
              <a:rPr lang="en-US" sz="1400">
                <a:solidFill>
                  <a:srgbClr val="5A5A5A"/>
                </a:solidFill>
                <a:latin typeface="Helvetica Neue"/>
                <a:ea typeface="Helvetica Neue"/>
                <a:cs typeface="Helvetica Neue"/>
                <a:sym typeface="Helvetica Neue"/>
              </a:rPr>
              <a:t>Record Ballers on Monday. </a:t>
            </a:r>
            <a:endParaRPr sz="1400">
              <a:solidFill>
                <a:srgbClr val="000000"/>
              </a:solidFill>
              <a:latin typeface="Helvetica Neue"/>
              <a:ea typeface="Helvetica Neue"/>
              <a:cs typeface="Helvetica Neue"/>
              <a:sym typeface="Helvetica Neue"/>
            </a:endParaRPr>
          </a:p>
        </p:txBody>
      </p:sp>
      <p:pic>
        <p:nvPicPr>
          <p:cNvPr id="244" name="Google Shape;244;p25"/>
          <p:cNvPicPr preferRelativeResize="0"/>
          <p:nvPr/>
        </p:nvPicPr>
        <p:blipFill rotWithShape="1">
          <a:blip r:embed="rId3">
            <a:alphaModFix/>
          </a:blip>
          <a:srcRect/>
          <a:stretch/>
        </p:blipFill>
        <p:spPr>
          <a:xfrm>
            <a:off x="5787487" y="4454460"/>
            <a:ext cx="746230" cy="597941"/>
          </a:xfrm>
          <a:prstGeom prst="rect">
            <a:avLst/>
          </a:prstGeom>
          <a:noFill/>
          <a:ln>
            <a:noFill/>
          </a:ln>
        </p:spPr>
      </p:pic>
      <p:pic>
        <p:nvPicPr>
          <p:cNvPr id="245" name="Google Shape;245;p25"/>
          <p:cNvPicPr preferRelativeResize="0"/>
          <p:nvPr/>
        </p:nvPicPr>
        <p:blipFill rotWithShape="1">
          <a:blip r:embed="rId4">
            <a:alphaModFix/>
          </a:blip>
          <a:srcRect/>
          <a:stretch/>
        </p:blipFill>
        <p:spPr>
          <a:xfrm>
            <a:off x="9734416" y="2865740"/>
            <a:ext cx="367572" cy="646927"/>
          </a:xfrm>
          <a:prstGeom prst="rect">
            <a:avLst/>
          </a:prstGeom>
          <a:noFill/>
          <a:ln>
            <a:noFill/>
          </a:ln>
        </p:spPr>
      </p:pic>
      <p:pic>
        <p:nvPicPr>
          <p:cNvPr id="246" name="Google Shape;246;p25"/>
          <p:cNvPicPr preferRelativeResize="0"/>
          <p:nvPr/>
        </p:nvPicPr>
        <p:blipFill rotWithShape="1">
          <a:blip r:embed="rId5">
            <a:alphaModFix/>
          </a:blip>
          <a:srcRect/>
          <a:stretch/>
        </p:blipFill>
        <p:spPr>
          <a:xfrm>
            <a:off x="5970101" y="2860900"/>
            <a:ext cx="381003" cy="675137"/>
          </a:xfrm>
          <a:prstGeom prst="rect">
            <a:avLst/>
          </a:prstGeom>
          <a:noFill/>
          <a:ln>
            <a:noFill/>
          </a:ln>
        </p:spPr>
      </p:pic>
      <p:pic>
        <p:nvPicPr>
          <p:cNvPr id="247" name="Google Shape;247;p25"/>
          <p:cNvPicPr preferRelativeResize="0"/>
          <p:nvPr/>
        </p:nvPicPr>
        <p:blipFill rotWithShape="1">
          <a:blip r:embed="rId6">
            <a:alphaModFix/>
          </a:blip>
          <a:srcRect/>
          <a:stretch/>
        </p:blipFill>
        <p:spPr>
          <a:xfrm>
            <a:off x="5844078" y="1418212"/>
            <a:ext cx="617806" cy="559607"/>
          </a:xfrm>
          <a:prstGeom prst="rect">
            <a:avLst/>
          </a:prstGeom>
          <a:noFill/>
          <a:ln>
            <a:noFill/>
          </a:ln>
        </p:spPr>
      </p:pic>
      <p:pic>
        <p:nvPicPr>
          <p:cNvPr id="248" name="Google Shape;248;p25"/>
          <p:cNvPicPr preferRelativeResize="0"/>
          <p:nvPr/>
        </p:nvPicPr>
        <p:blipFill rotWithShape="1">
          <a:blip r:embed="rId7">
            <a:alphaModFix/>
          </a:blip>
          <a:srcRect/>
          <a:stretch/>
        </p:blipFill>
        <p:spPr>
          <a:xfrm>
            <a:off x="9484983" y="1622722"/>
            <a:ext cx="866438" cy="355098"/>
          </a:xfrm>
          <a:prstGeom prst="rect">
            <a:avLst/>
          </a:prstGeom>
          <a:noFill/>
          <a:ln>
            <a:noFill/>
          </a:ln>
        </p:spPr>
      </p:pic>
      <p:sp>
        <p:nvSpPr>
          <p:cNvPr id="249" name="Google Shape;249;p25"/>
          <p:cNvSpPr txBox="1"/>
          <p:nvPr/>
        </p:nvSpPr>
        <p:spPr>
          <a:xfrm>
            <a:off x="7998449" y="5026704"/>
            <a:ext cx="3765221"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FFFFFF"/>
              </a:buClr>
              <a:buSzPts val="1400"/>
              <a:buFont typeface="Helvetica Neue"/>
              <a:buNone/>
            </a:pPr>
            <a:r>
              <a:rPr lang="en-US" sz="1400" b="1">
                <a:solidFill>
                  <a:srgbClr val="FFFFFF"/>
                </a:solidFill>
                <a:latin typeface="Helvetica Neue"/>
                <a:ea typeface="Helvetica Neue"/>
                <a:cs typeface="Helvetica Neue"/>
                <a:sym typeface="Helvetica Neue"/>
              </a:rPr>
              <a:t>The opportunities are endless... </a:t>
            </a:r>
            <a:endParaRPr sz="1400">
              <a:solidFill>
                <a:srgbClr val="000000"/>
              </a:solidFill>
              <a:latin typeface="Helvetica Neue"/>
              <a:ea typeface="Helvetica Neue"/>
              <a:cs typeface="Helvetica Neue"/>
              <a:sym typeface="Helvetica Neue"/>
            </a:endParaRPr>
          </a:p>
        </p:txBody>
      </p:sp>
      <p:sp>
        <p:nvSpPr>
          <p:cNvPr id="250" name="Google Shape;250;p25"/>
          <p:cNvSpPr txBox="1"/>
          <p:nvPr/>
        </p:nvSpPr>
        <p:spPr>
          <a:xfrm>
            <a:off x="225510" y="84085"/>
            <a:ext cx="1006891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31F20"/>
              </a:buClr>
              <a:buSzPts val="2800"/>
              <a:buFont typeface="Helvetica Neue"/>
              <a:buNone/>
            </a:pPr>
            <a:r>
              <a:rPr lang="en-US" sz="2800" b="1">
                <a:solidFill>
                  <a:srgbClr val="231F20"/>
                </a:solidFill>
                <a:latin typeface="Helvetica Neue"/>
                <a:ea typeface="Helvetica Neue"/>
                <a:cs typeface="Helvetica Neue"/>
                <a:sym typeface="Helvetica Neue"/>
              </a:rPr>
              <a:t>Multiple Voice Assistant Applications </a:t>
            </a:r>
            <a:endParaRPr sz="1400">
              <a:solidFill>
                <a:srgbClr val="000000"/>
              </a:solidFill>
              <a:latin typeface="Helvetica Neue"/>
              <a:ea typeface="Helvetica Neue"/>
              <a:cs typeface="Helvetica Neue"/>
              <a:sym typeface="Helvetica Neue"/>
            </a:endParaRPr>
          </a:p>
        </p:txBody>
      </p:sp>
      <p:grpSp>
        <p:nvGrpSpPr>
          <p:cNvPr id="251" name="Google Shape;251;p25"/>
          <p:cNvGrpSpPr/>
          <p:nvPr/>
        </p:nvGrpSpPr>
        <p:grpSpPr>
          <a:xfrm>
            <a:off x="70240" y="1823930"/>
            <a:ext cx="4200131" cy="3277584"/>
            <a:chOff x="259819" y="1823930"/>
            <a:chExt cx="4200131" cy="3277584"/>
          </a:xfrm>
        </p:grpSpPr>
        <p:grpSp>
          <p:nvGrpSpPr>
            <p:cNvPr id="252" name="Google Shape;252;p25"/>
            <p:cNvGrpSpPr/>
            <p:nvPr/>
          </p:nvGrpSpPr>
          <p:grpSpPr>
            <a:xfrm>
              <a:off x="815264" y="2170077"/>
              <a:ext cx="2703025" cy="2583353"/>
              <a:chOff x="475516" y="2067264"/>
              <a:chExt cx="2703025" cy="2583353"/>
            </a:xfrm>
          </p:grpSpPr>
          <p:pic>
            <p:nvPicPr>
              <p:cNvPr id="253" name="Google Shape;253;p25"/>
              <p:cNvPicPr preferRelativeResize="0"/>
              <p:nvPr/>
            </p:nvPicPr>
            <p:blipFill rotWithShape="1">
              <a:blip r:embed="rId8">
                <a:alphaModFix/>
              </a:blip>
              <a:srcRect/>
              <a:stretch/>
            </p:blipFill>
            <p:spPr>
              <a:xfrm>
                <a:off x="475516" y="2067264"/>
                <a:ext cx="2703025" cy="2583353"/>
              </a:xfrm>
              <a:prstGeom prst="rect">
                <a:avLst/>
              </a:prstGeom>
              <a:noFill/>
              <a:ln w="9525" cap="flat" cmpd="sng">
                <a:noFill/>
                <a:prstDash val="solid"/>
                <a:round/>
                <a:headEnd type="none" w="sm" len="sm"/>
                <a:tailEnd type="none" w="sm" len="sm"/>
              </a:ln>
            </p:spPr>
          </p:pic>
          <p:grpSp>
            <p:nvGrpSpPr>
              <p:cNvPr id="254" name="Google Shape;254;p25"/>
              <p:cNvGrpSpPr/>
              <p:nvPr/>
            </p:nvGrpSpPr>
            <p:grpSpPr>
              <a:xfrm>
                <a:off x="1464095" y="3016546"/>
                <a:ext cx="705928" cy="684793"/>
                <a:chOff x="1655319" y="3253567"/>
                <a:chExt cx="705928" cy="684793"/>
              </a:xfrm>
            </p:grpSpPr>
            <p:sp>
              <p:nvSpPr>
                <p:cNvPr id="255" name="Google Shape;255;p25"/>
                <p:cNvSpPr/>
                <p:nvPr/>
              </p:nvSpPr>
              <p:spPr>
                <a:xfrm>
                  <a:off x="1655319" y="3253567"/>
                  <a:ext cx="705928" cy="684793"/>
                </a:xfrm>
                <a:prstGeom prst="ellipse">
                  <a:avLst/>
                </a:prstGeom>
                <a:solidFill>
                  <a:srgbClr val="5A5A5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a:solidFill>
                      <a:srgbClr val="FFFFFF"/>
                    </a:solidFill>
                    <a:latin typeface="Helvetica Neue"/>
                    <a:ea typeface="Helvetica Neue"/>
                    <a:cs typeface="Helvetica Neue"/>
                    <a:sym typeface="Helvetica Neue"/>
                  </a:endParaRPr>
                </a:p>
              </p:txBody>
            </p:sp>
            <p:pic>
              <p:nvPicPr>
                <p:cNvPr id="256" name="Google Shape;256;p25"/>
                <p:cNvPicPr preferRelativeResize="0"/>
                <p:nvPr/>
              </p:nvPicPr>
              <p:blipFill rotWithShape="1">
                <a:blip r:embed="rId9">
                  <a:alphaModFix/>
                </a:blip>
                <a:srcRect/>
                <a:stretch/>
              </p:blipFill>
              <p:spPr>
                <a:xfrm>
                  <a:off x="1771694" y="3360793"/>
                  <a:ext cx="473178" cy="470339"/>
                </a:xfrm>
                <a:prstGeom prst="rect">
                  <a:avLst/>
                </a:prstGeom>
                <a:noFill/>
                <a:ln>
                  <a:noFill/>
                </a:ln>
              </p:spPr>
            </p:pic>
          </p:grpSp>
        </p:grpSp>
        <p:sp>
          <p:nvSpPr>
            <p:cNvPr id="257" name="Google Shape;257;p25"/>
            <p:cNvSpPr txBox="1"/>
            <p:nvPr/>
          </p:nvSpPr>
          <p:spPr>
            <a:xfrm>
              <a:off x="259819" y="2563453"/>
              <a:ext cx="11687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A5A5A"/>
                </a:buClr>
                <a:buSzPts val="1400"/>
                <a:buFont typeface="Helvetica Neue"/>
                <a:buNone/>
              </a:pPr>
              <a:r>
                <a:rPr lang="en-US" sz="900" b="1" dirty="0">
                  <a:solidFill>
                    <a:srgbClr val="5A5A5A"/>
                  </a:solidFill>
                  <a:latin typeface="Helvetica Neue"/>
                  <a:ea typeface="Helvetica Neue"/>
                  <a:cs typeface="Helvetica Neue"/>
                  <a:sym typeface="Helvetica Neue"/>
                </a:rPr>
                <a:t>Omni-Channel Platform</a:t>
              </a:r>
              <a:endParaRPr sz="900" dirty="0">
                <a:solidFill>
                  <a:srgbClr val="000000"/>
                </a:solidFill>
                <a:latin typeface="Helvetica Neue"/>
                <a:ea typeface="Helvetica Neue"/>
                <a:cs typeface="Helvetica Neue"/>
                <a:sym typeface="Helvetica Neue"/>
              </a:endParaRPr>
            </a:p>
          </p:txBody>
        </p:sp>
        <p:sp>
          <p:nvSpPr>
            <p:cNvPr id="258" name="Google Shape;258;p25"/>
            <p:cNvSpPr txBox="1"/>
            <p:nvPr/>
          </p:nvSpPr>
          <p:spPr>
            <a:xfrm>
              <a:off x="259819" y="3543035"/>
              <a:ext cx="11687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A5A5A"/>
                </a:buClr>
                <a:buSzPts val="1400"/>
                <a:buFont typeface="Helvetica Neue"/>
                <a:buNone/>
              </a:pPr>
              <a:r>
                <a:rPr lang="en-US" sz="900" b="1">
                  <a:solidFill>
                    <a:srgbClr val="5A5A5A"/>
                  </a:solidFill>
                  <a:latin typeface="Helvetica Neue"/>
                  <a:ea typeface="Helvetica Neue"/>
                  <a:cs typeface="Helvetica Neue"/>
                  <a:sym typeface="Helvetica Neue"/>
                </a:rPr>
                <a:t>Customizable </a:t>
              </a:r>
              <a:endParaRPr sz="900">
                <a:solidFill>
                  <a:srgbClr val="000000"/>
                </a:solidFill>
                <a:latin typeface="Helvetica Neue"/>
                <a:ea typeface="Helvetica Neue"/>
                <a:cs typeface="Helvetica Neue"/>
                <a:sym typeface="Helvetica Neue"/>
              </a:endParaRPr>
            </a:p>
          </p:txBody>
        </p:sp>
        <p:sp>
          <p:nvSpPr>
            <p:cNvPr id="259" name="Google Shape;259;p25"/>
            <p:cNvSpPr txBox="1"/>
            <p:nvPr/>
          </p:nvSpPr>
          <p:spPr>
            <a:xfrm>
              <a:off x="672976" y="4311918"/>
              <a:ext cx="11687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A5A5A"/>
                </a:buClr>
                <a:buSzPts val="1400"/>
                <a:buFont typeface="Helvetica Neue"/>
                <a:buNone/>
              </a:pPr>
              <a:r>
                <a:rPr lang="en-US" sz="900" b="1">
                  <a:solidFill>
                    <a:srgbClr val="5A5A5A"/>
                  </a:solidFill>
                  <a:latin typeface="Helvetica Neue"/>
                  <a:ea typeface="Helvetica Neue"/>
                  <a:cs typeface="Helvetica Neue"/>
                  <a:sym typeface="Helvetica Neue"/>
                </a:rPr>
                <a:t>API’s/SDK </a:t>
              </a:r>
              <a:endParaRPr sz="900">
                <a:solidFill>
                  <a:srgbClr val="000000"/>
                </a:solidFill>
                <a:latin typeface="Helvetica Neue"/>
                <a:ea typeface="Helvetica Neue"/>
                <a:cs typeface="Helvetica Neue"/>
                <a:sym typeface="Helvetica Neue"/>
              </a:endParaRPr>
            </a:p>
          </p:txBody>
        </p:sp>
        <p:sp>
          <p:nvSpPr>
            <p:cNvPr id="260" name="Google Shape;260;p25"/>
            <p:cNvSpPr txBox="1"/>
            <p:nvPr/>
          </p:nvSpPr>
          <p:spPr>
            <a:xfrm>
              <a:off x="1399614" y="4793737"/>
              <a:ext cx="11687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A5A5A"/>
                </a:buClr>
                <a:buSzPts val="1400"/>
                <a:buFont typeface="Helvetica Neue"/>
                <a:buNone/>
              </a:pPr>
              <a:r>
                <a:rPr lang="en-US" sz="900" b="1">
                  <a:solidFill>
                    <a:srgbClr val="5A5A5A"/>
                  </a:solidFill>
                  <a:latin typeface="Helvetica Neue"/>
                  <a:ea typeface="Helvetica Neue"/>
                  <a:cs typeface="Helvetica Neue"/>
                  <a:sym typeface="Helvetica Neue"/>
                </a:rPr>
                <a:t>Scalable</a:t>
              </a:r>
              <a:endParaRPr sz="900">
                <a:solidFill>
                  <a:srgbClr val="000000"/>
                </a:solidFill>
                <a:latin typeface="Helvetica Neue"/>
                <a:ea typeface="Helvetica Neue"/>
                <a:cs typeface="Helvetica Neue"/>
                <a:sym typeface="Helvetica Neue"/>
              </a:endParaRPr>
            </a:p>
          </p:txBody>
        </p:sp>
        <p:sp>
          <p:nvSpPr>
            <p:cNvPr id="261" name="Google Shape;261;p25"/>
            <p:cNvSpPr txBox="1"/>
            <p:nvPr/>
          </p:nvSpPr>
          <p:spPr>
            <a:xfrm>
              <a:off x="2211006" y="4793737"/>
              <a:ext cx="11687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A5A5A"/>
                </a:buClr>
                <a:buSzPts val="1400"/>
                <a:buFont typeface="Helvetica Neue"/>
                <a:buNone/>
              </a:pPr>
              <a:r>
                <a:rPr lang="en-US" sz="900" b="1">
                  <a:solidFill>
                    <a:srgbClr val="5A5A5A"/>
                  </a:solidFill>
                  <a:latin typeface="Helvetica Neue"/>
                  <a:ea typeface="Helvetica Neue"/>
                  <a:cs typeface="Helvetica Neue"/>
                  <a:sym typeface="Helvetica Neue"/>
                </a:rPr>
                <a:t>Monetizable</a:t>
              </a:r>
              <a:endParaRPr sz="900">
                <a:solidFill>
                  <a:srgbClr val="000000"/>
                </a:solidFill>
                <a:latin typeface="Helvetica Neue"/>
                <a:ea typeface="Helvetica Neue"/>
                <a:cs typeface="Helvetica Neue"/>
                <a:sym typeface="Helvetica Neue"/>
              </a:endParaRPr>
            </a:p>
          </p:txBody>
        </p:sp>
        <p:sp>
          <p:nvSpPr>
            <p:cNvPr id="262" name="Google Shape;262;p25"/>
            <p:cNvSpPr txBox="1"/>
            <p:nvPr/>
          </p:nvSpPr>
          <p:spPr>
            <a:xfrm>
              <a:off x="2823712" y="4300571"/>
              <a:ext cx="11687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A5A5A"/>
                </a:buClr>
                <a:buSzPts val="1400"/>
                <a:buFont typeface="Helvetica Neue"/>
                <a:buNone/>
              </a:pPr>
              <a:r>
                <a:rPr lang="en-US" sz="900" b="1">
                  <a:solidFill>
                    <a:srgbClr val="5A5A5A"/>
                  </a:solidFill>
                  <a:latin typeface="Helvetica Neue"/>
                  <a:ea typeface="Helvetica Neue"/>
                  <a:cs typeface="Helvetica Neue"/>
                  <a:sym typeface="Helvetica Neue"/>
                </a:rPr>
                <a:t>Data Analytics</a:t>
              </a:r>
              <a:endParaRPr sz="900">
                <a:solidFill>
                  <a:srgbClr val="000000"/>
                </a:solidFill>
                <a:latin typeface="Helvetica Neue"/>
                <a:ea typeface="Helvetica Neue"/>
                <a:cs typeface="Helvetica Neue"/>
                <a:sym typeface="Helvetica Neue"/>
              </a:endParaRPr>
            </a:p>
          </p:txBody>
        </p:sp>
        <p:sp>
          <p:nvSpPr>
            <p:cNvPr id="263" name="Google Shape;263;p25"/>
            <p:cNvSpPr txBox="1"/>
            <p:nvPr/>
          </p:nvSpPr>
          <p:spPr>
            <a:xfrm>
              <a:off x="3163696" y="3539314"/>
              <a:ext cx="1296254" cy="3199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A5A5A"/>
                </a:buClr>
                <a:buSzPts val="1400"/>
                <a:buFont typeface="Helvetica Neue"/>
                <a:buNone/>
              </a:pPr>
              <a:r>
                <a:rPr lang="en-US" sz="900" b="1" dirty="0">
                  <a:solidFill>
                    <a:srgbClr val="5A5A5A"/>
                  </a:solidFill>
                  <a:latin typeface="Helvetica Neue"/>
                  <a:ea typeface="Helvetica Neue"/>
                  <a:cs typeface="Helvetica Neue"/>
                  <a:sym typeface="Helvetica Neue"/>
                </a:rPr>
                <a:t>Web-Scale Search</a:t>
              </a:r>
              <a:endParaRPr sz="900" dirty="0">
                <a:solidFill>
                  <a:srgbClr val="000000"/>
                </a:solidFill>
                <a:latin typeface="Helvetica Neue"/>
                <a:ea typeface="Helvetica Neue"/>
                <a:cs typeface="Helvetica Neue"/>
                <a:sym typeface="Helvetica Neue"/>
              </a:endParaRPr>
            </a:p>
          </p:txBody>
        </p:sp>
        <p:sp>
          <p:nvSpPr>
            <p:cNvPr id="264" name="Google Shape;264;p25"/>
            <p:cNvSpPr txBox="1"/>
            <p:nvPr/>
          </p:nvSpPr>
          <p:spPr>
            <a:xfrm>
              <a:off x="3102062" y="2563453"/>
              <a:ext cx="11687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A5A5A"/>
                </a:buClr>
                <a:buSzPts val="1400"/>
                <a:buFont typeface="Helvetica Neue"/>
                <a:buNone/>
              </a:pPr>
              <a:r>
                <a:rPr lang="en-US" sz="900" b="1">
                  <a:solidFill>
                    <a:srgbClr val="5A5A5A"/>
                  </a:solidFill>
                  <a:latin typeface="Helvetica Neue"/>
                  <a:ea typeface="Helvetica Neue"/>
                  <a:cs typeface="Helvetica Neue"/>
                  <a:sym typeface="Helvetica Neue"/>
                </a:rPr>
                <a:t>Machine </a:t>
              </a:r>
              <a:endParaRPr sz="1400">
                <a:solidFill>
                  <a:srgbClr val="000000"/>
                </a:solidFill>
                <a:latin typeface="Helvetica Neue"/>
                <a:ea typeface="Helvetica Neue"/>
                <a:cs typeface="Helvetica Neue"/>
                <a:sym typeface="Helvetica Neue"/>
              </a:endParaRPr>
            </a:p>
            <a:p>
              <a:pPr marL="0" marR="0" lvl="0" indent="0" algn="l" rtl="0">
                <a:spcBef>
                  <a:spcPts val="0"/>
                </a:spcBef>
                <a:spcAft>
                  <a:spcPts val="0"/>
                </a:spcAft>
                <a:buClr>
                  <a:srgbClr val="5A5A5A"/>
                </a:buClr>
                <a:buSzPts val="1400"/>
                <a:buFont typeface="Helvetica Neue"/>
                <a:buNone/>
              </a:pPr>
              <a:r>
                <a:rPr lang="en-US" sz="900" b="1">
                  <a:solidFill>
                    <a:srgbClr val="5A5A5A"/>
                  </a:solidFill>
                  <a:latin typeface="Helvetica Neue"/>
                  <a:ea typeface="Helvetica Neue"/>
                  <a:cs typeface="Helvetica Neue"/>
                  <a:sym typeface="Helvetica Neue"/>
                </a:rPr>
                <a:t>Learning</a:t>
              </a:r>
              <a:endParaRPr sz="900">
                <a:solidFill>
                  <a:srgbClr val="000000"/>
                </a:solidFill>
                <a:latin typeface="Helvetica Neue"/>
                <a:ea typeface="Helvetica Neue"/>
                <a:cs typeface="Helvetica Neue"/>
                <a:sym typeface="Helvetica Neue"/>
              </a:endParaRPr>
            </a:p>
          </p:txBody>
        </p:sp>
        <p:sp>
          <p:nvSpPr>
            <p:cNvPr id="265" name="Google Shape;265;p25"/>
            <p:cNvSpPr txBox="1"/>
            <p:nvPr/>
          </p:nvSpPr>
          <p:spPr>
            <a:xfrm>
              <a:off x="1594190" y="1823930"/>
              <a:ext cx="1168700"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A5A5A"/>
                </a:buClr>
                <a:buSzPts val="1400"/>
                <a:buFont typeface="Helvetica Neue"/>
                <a:buNone/>
              </a:pPr>
              <a:r>
                <a:rPr lang="en-US" sz="900" b="1" dirty="0">
                  <a:solidFill>
                    <a:srgbClr val="5A5A5A"/>
                  </a:solidFill>
                  <a:latin typeface="Helvetica Neue"/>
                  <a:ea typeface="Helvetica Neue"/>
                  <a:cs typeface="Helvetica Neue"/>
                  <a:sym typeface="Helvetica Neue"/>
                </a:rPr>
                <a:t>Conversational Interface</a:t>
              </a:r>
              <a:endParaRPr sz="900" dirty="0">
                <a:solidFill>
                  <a:srgbClr val="000000"/>
                </a:solidFill>
                <a:latin typeface="Helvetica Neue"/>
                <a:ea typeface="Helvetica Neue"/>
                <a:cs typeface="Helvetica Neue"/>
                <a:sym typeface="Helvetica Neue"/>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1"/>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b="1"/>
              <a:t>11</a:t>
            </a:fld>
            <a:endParaRPr sz="1000" b="1"/>
          </a:p>
        </p:txBody>
      </p:sp>
      <p:sp>
        <p:nvSpPr>
          <p:cNvPr id="454" name="Google Shape;454;p31"/>
          <p:cNvSpPr/>
          <p:nvPr/>
        </p:nvSpPr>
        <p:spPr>
          <a:xfrm>
            <a:off x="3002305" y="2201828"/>
            <a:ext cx="2738749" cy="1733174"/>
          </a:xfrm>
          <a:prstGeom prst="rect">
            <a:avLst/>
          </a:prstGeom>
          <a:noFill/>
          <a:ln w="12700" cap="flat" cmpd="sng">
            <a:solidFill>
              <a:srgbClr val="E3E3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455" name="Google Shape;455;p31"/>
          <p:cNvSpPr txBox="1"/>
          <p:nvPr/>
        </p:nvSpPr>
        <p:spPr>
          <a:xfrm>
            <a:off x="2974639" y="2267231"/>
            <a:ext cx="2850000" cy="1385100"/>
          </a:xfrm>
          <a:prstGeom prst="rect">
            <a:avLst/>
          </a:prstGeom>
          <a:noFill/>
          <a:ln>
            <a:noFill/>
          </a:ln>
        </p:spPr>
        <p:txBody>
          <a:bodyPr spcFirstLastPara="1" wrap="square" lIns="91425" tIns="45700" rIns="91425" bIns="45700" anchor="t" anchorCtr="0">
            <a:noAutofit/>
          </a:bodyPr>
          <a:lstStyle/>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Natural Language Processing</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Query Understanding</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Knowledge Base </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Intent Signals</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Applied Data Science</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Question and Answer Engine</a:t>
            </a:r>
            <a:endParaRPr sz="1300" b="0" i="0" u="none" strike="noStrike" cap="none">
              <a:solidFill>
                <a:srgbClr val="5A5A5A"/>
              </a:solidFill>
              <a:latin typeface="Helvetica Neue"/>
              <a:ea typeface="Helvetica Neue"/>
              <a:cs typeface="Helvetica Neue"/>
              <a:sym typeface="Helvetica Neue"/>
            </a:endParaRPr>
          </a:p>
        </p:txBody>
      </p:sp>
      <p:sp>
        <p:nvSpPr>
          <p:cNvPr id="456" name="Google Shape;456;p31"/>
          <p:cNvSpPr txBox="1"/>
          <p:nvPr/>
        </p:nvSpPr>
        <p:spPr>
          <a:xfrm>
            <a:off x="6382096" y="2267231"/>
            <a:ext cx="2201702" cy="2677656"/>
          </a:xfrm>
          <a:prstGeom prst="rect">
            <a:avLst/>
          </a:prstGeom>
          <a:noFill/>
          <a:ln>
            <a:noFill/>
          </a:ln>
        </p:spPr>
        <p:txBody>
          <a:bodyPr spcFirstLastPara="1" wrap="square" lIns="91425" tIns="45700" rIns="91425" bIns="45700" anchor="t" anchorCtr="0">
            <a:noAutofit/>
          </a:bodyPr>
          <a:lstStyle/>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Location Based Search</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Questions &amp; Answers</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Points of Interests</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Weather</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Sports</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Wikipedia</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Shopping</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Food</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Travel</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News</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Command &amp; Control </a:t>
            </a:r>
            <a:endParaRPr sz="1300" b="0" i="0" u="none" strike="noStrike" cap="none">
              <a:solidFill>
                <a:srgbClr val="000000"/>
              </a:solidFill>
              <a:latin typeface="Helvetica Neue"/>
              <a:ea typeface="Helvetica Neue"/>
              <a:cs typeface="Helvetica Neue"/>
              <a:sym typeface="Helvetica Neue"/>
            </a:endParaRPr>
          </a:p>
          <a:p>
            <a:pPr marL="122238" marR="0" lvl="0" indent="-122238" algn="l" rtl="0">
              <a:lnSpc>
                <a:spcPct val="100000"/>
              </a:lnSpc>
              <a:spcBef>
                <a:spcPts val="0"/>
              </a:spcBef>
              <a:spcAft>
                <a:spcPts val="0"/>
              </a:spcAft>
              <a:buClr>
                <a:srgbClr val="5A5A5A"/>
              </a:buClr>
              <a:buSzPts val="1400"/>
              <a:buFont typeface="Arial"/>
              <a:buChar char="•"/>
            </a:pPr>
            <a:r>
              <a:rPr lang="en-US" sz="1300" b="0" i="0" u="none" strike="noStrike" cap="none">
                <a:solidFill>
                  <a:srgbClr val="5A5A5A"/>
                </a:solidFill>
                <a:latin typeface="Helvetica Neue"/>
                <a:ea typeface="Helvetica Neue"/>
                <a:cs typeface="Helvetica Neue"/>
                <a:sym typeface="Helvetica Neue"/>
              </a:rPr>
              <a:t>Movies </a:t>
            </a:r>
            <a:endParaRPr sz="1300" b="0" i="0" u="none" strike="noStrike" cap="none">
              <a:solidFill>
                <a:srgbClr val="000000"/>
              </a:solidFill>
              <a:latin typeface="Helvetica Neue"/>
              <a:ea typeface="Helvetica Neue"/>
              <a:cs typeface="Helvetica Neue"/>
              <a:sym typeface="Helvetica Neue"/>
            </a:endParaRPr>
          </a:p>
        </p:txBody>
      </p:sp>
      <p:sp>
        <p:nvSpPr>
          <p:cNvPr id="457" name="Google Shape;457;p31"/>
          <p:cNvSpPr txBox="1"/>
          <p:nvPr/>
        </p:nvSpPr>
        <p:spPr>
          <a:xfrm>
            <a:off x="2935962" y="1780903"/>
            <a:ext cx="30414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A5A5A"/>
              </a:buClr>
              <a:buSzPts val="1400"/>
              <a:buFont typeface="Helvetica Neue"/>
              <a:buNone/>
            </a:pPr>
            <a:r>
              <a:rPr lang="en-US" sz="1400" b="1" i="0" u="none" strike="noStrike" cap="none">
                <a:solidFill>
                  <a:srgbClr val="5A5A5A"/>
                </a:solidFill>
                <a:latin typeface="Helvetica Neue"/>
                <a:ea typeface="Helvetica Neue"/>
                <a:cs typeface="Helvetica Neue"/>
                <a:sym typeface="Helvetica Neue"/>
              </a:rPr>
              <a:t>NTENT Technology Core</a:t>
            </a:r>
            <a:endParaRPr sz="1400" b="0" i="0" u="none" strike="noStrike" cap="none">
              <a:solidFill>
                <a:srgbClr val="000000"/>
              </a:solidFill>
              <a:latin typeface="Helvetica Neue"/>
              <a:ea typeface="Helvetica Neue"/>
              <a:cs typeface="Helvetica Neue"/>
              <a:sym typeface="Helvetica Neue"/>
            </a:endParaRPr>
          </a:p>
        </p:txBody>
      </p:sp>
      <p:sp>
        <p:nvSpPr>
          <p:cNvPr id="458" name="Google Shape;458;p31"/>
          <p:cNvSpPr txBox="1"/>
          <p:nvPr/>
        </p:nvSpPr>
        <p:spPr>
          <a:xfrm>
            <a:off x="6304134" y="1770466"/>
            <a:ext cx="304146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A5A5A"/>
              </a:buClr>
              <a:buSzPts val="1400"/>
              <a:buFont typeface="Helvetica Neue"/>
              <a:buNone/>
            </a:pPr>
            <a:r>
              <a:rPr lang="en-US" sz="1400" b="1" i="0" u="none" strike="noStrike" cap="none">
                <a:solidFill>
                  <a:srgbClr val="5A5A5A"/>
                </a:solidFill>
                <a:latin typeface="Helvetica Neue"/>
                <a:ea typeface="Helvetica Neue"/>
                <a:cs typeface="Helvetica Neue"/>
                <a:sym typeface="Helvetica Neue"/>
              </a:rPr>
              <a:t>NTENT Skill &amp; Capabilities</a:t>
            </a:r>
            <a:endParaRPr sz="1400" b="0" i="0" u="none" strike="noStrike" cap="none">
              <a:solidFill>
                <a:srgbClr val="000000"/>
              </a:solidFill>
              <a:latin typeface="Helvetica Neue"/>
              <a:ea typeface="Helvetica Neue"/>
              <a:cs typeface="Helvetica Neue"/>
              <a:sym typeface="Helvetica Neue"/>
            </a:endParaRPr>
          </a:p>
        </p:txBody>
      </p:sp>
      <p:sp>
        <p:nvSpPr>
          <p:cNvPr id="459" name="Google Shape;459;p31"/>
          <p:cNvSpPr/>
          <p:nvPr/>
        </p:nvSpPr>
        <p:spPr>
          <a:xfrm>
            <a:off x="6376685" y="2100199"/>
            <a:ext cx="2306305" cy="10162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Helvetica Neue"/>
              <a:ea typeface="Helvetica Neue"/>
              <a:cs typeface="Helvetica Neue"/>
              <a:sym typeface="Helvetica Neue"/>
            </a:endParaRPr>
          </a:p>
        </p:txBody>
      </p:sp>
      <p:sp>
        <p:nvSpPr>
          <p:cNvPr id="460" name="Google Shape;460;p31"/>
          <p:cNvSpPr/>
          <p:nvPr/>
        </p:nvSpPr>
        <p:spPr>
          <a:xfrm>
            <a:off x="2997031" y="2098063"/>
            <a:ext cx="2745845" cy="11857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Helvetica Neue"/>
              <a:ea typeface="Helvetica Neue"/>
              <a:cs typeface="Helvetica Neue"/>
              <a:sym typeface="Helvetica Neue"/>
            </a:endParaRPr>
          </a:p>
        </p:txBody>
      </p:sp>
      <p:cxnSp>
        <p:nvCxnSpPr>
          <p:cNvPr id="461" name="Google Shape;461;p31"/>
          <p:cNvCxnSpPr/>
          <p:nvPr/>
        </p:nvCxnSpPr>
        <p:spPr>
          <a:xfrm rot="10800000">
            <a:off x="2416919" y="3564240"/>
            <a:ext cx="480298" cy="0"/>
          </a:xfrm>
          <a:prstGeom prst="straightConnector1">
            <a:avLst/>
          </a:prstGeom>
          <a:noFill/>
          <a:ln w="38100" cap="flat" cmpd="sng">
            <a:solidFill>
              <a:srgbClr val="5A5A5A"/>
            </a:solidFill>
            <a:prstDash val="solid"/>
            <a:round/>
            <a:headEnd type="triangle" w="med" len="med"/>
            <a:tailEnd type="triangle" w="med" len="med"/>
          </a:ln>
        </p:spPr>
      </p:cxnSp>
      <p:cxnSp>
        <p:nvCxnSpPr>
          <p:cNvPr id="462" name="Google Shape;462;p31"/>
          <p:cNvCxnSpPr/>
          <p:nvPr/>
        </p:nvCxnSpPr>
        <p:spPr>
          <a:xfrm rot="10800000">
            <a:off x="5811738" y="3559054"/>
            <a:ext cx="480298" cy="0"/>
          </a:xfrm>
          <a:prstGeom prst="straightConnector1">
            <a:avLst/>
          </a:prstGeom>
          <a:noFill/>
          <a:ln w="38100" cap="flat" cmpd="sng">
            <a:solidFill>
              <a:srgbClr val="5A5A5A"/>
            </a:solidFill>
            <a:prstDash val="solid"/>
            <a:round/>
            <a:headEnd type="triangle" w="med" len="med"/>
            <a:tailEnd type="triangle" w="med" len="med"/>
          </a:ln>
        </p:spPr>
      </p:cxnSp>
      <p:cxnSp>
        <p:nvCxnSpPr>
          <p:cNvPr id="463" name="Google Shape;463;p31"/>
          <p:cNvCxnSpPr/>
          <p:nvPr/>
        </p:nvCxnSpPr>
        <p:spPr>
          <a:xfrm rot="10800000">
            <a:off x="8784204" y="3559054"/>
            <a:ext cx="480298" cy="0"/>
          </a:xfrm>
          <a:prstGeom prst="straightConnector1">
            <a:avLst/>
          </a:prstGeom>
          <a:noFill/>
          <a:ln w="38100" cap="flat" cmpd="sng">
            <a:solidFill>
              <a:srgbClr val="5A5A5A"/>
            </a:solidFill>
            <a:prstDash val="solid"/>
            <a:round/>
            <a:headEnd type="triangle" w="med" len="med"/>
            <a:tailEnd type="triangle" w="med" len="med"/>
          </a:ln>
        </p:spPr>
      </p:cxnSp>
      <p:grpSp>
        <p:nvGrpSpPr>
          <p:cNvPr id="464" name="Google Shape;464;p31"/>
          <p:cNvGrpSpPr/>
          <p:nvPr/>
        </p:nvGrpSpPr>
        <p:grpSpPr>
          <a:xfrm>
            <a:off x="354152" y="1349973"/>
            <a:ext cx="1957708" cy="4526493"/>
            <a:chOff x="354152" y="1349973"/>
            <a:chExt cx="1957708" cy="4526493"/>
          </a:xfrm>
        </p:grpSpPr>
        <p:pic>
          <p:nvPicPr>
            <p:cNvPr id="465" name="Google Shape;465;p31"/>
            <p:cNvPicPr preferRelativeResize="0"/>
            <p:nvPr/>
          </p:nvPicPr>
          <p:blipFill rotWithShape="1">
            <a:blip r:embed="rId3">
              <a:alphaModFix/>
            </a:blip>
            <a:srcRect/>
            <a:stretch/>
          </p:blipFill>
          <p:spPr>
            <a:xfrm>
              <a:off x="354152" y="1349973"/>
              <a:ext cx="1957708" cy="4526493"/>
            </a:xfrm>
            <a:prstGeom prst="rect">
              <a:avLst/>
            </a:prstGeom>
            <a:noFill/>
            <a:ln>
              <a:noFill/>
            </a:ln>
          </p:spPr>
        </p:pic>
        <p:pic>
          <p:nvPicPr>
            <p:cNvPr id="466" name="Google Shape;466;p31"/>
            <p:cNvPicPr preferRelativeResize="0"/>
            <p:nvPr/>
          </p:nvPicPr>
          <p:blipFill rotWithShape="1">
            <a:blip r:embed="rId4">
              <a:alphaModFix/>
            </a:blip>
            <a:srcRect/>
            <a:stretch/>
          </p:blipFill>
          <p:spPr>
            <a:xfrm>
              <a:off x="1788076" y="3369402"/>
              <a:ext cx="163959" cy="162975"/>
            </a:xfrm>
            <a:prstGeom prst="rect">
              <a:avLst/>
            </a:prstGeom>
            <a:noFill/>
            <a:ln>
              <a:noFill/>
            </a:ln>
          </p:spPr>
        </p:pic>
      </p:grpSp>
      <p:sp>
        <p:nvSpPr>
          <p:cNvPr id="467" name="Google Shape;467;p31"/>
          <p:cNvSpPr txBox="1"/>
          <p:nvPr/>
        </p:nvSpPr>
        <p:spPr>
          <a:xfrm>
            <a:off x="9264502" y="1757129"/>
            <a:ext cx="304146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A5A5A"/>
              </a:buClr>
              <a:buSzPts val="1400"/>
              <a:buFont typeface="Helvetica Neue"/>
              <a:buNone/>
            </a:pPr>
            <a:r>
              <a:rPr lang="en-US" sz="1400" b="1" i="0" u="none" strike="noStrike" cap="none">
                <a:solidFill>
                  <a:srgbClr val="5A5A5A"/>
                </a:solidFill>
                <a:latin typeface="Helvetica Neue"/>
                <a:ea typeface="Helvetica Neue"/>
                <a:cs typeface="Helvetica Neue"/>
                <a:sym typeface="Helvetica Neue"/>
              </a:rPr>
              <a:t>NTENT Platform</a:t>
            </a:r>
            <a:endParaRPr sz="1400" b="0" i="0" u="none" strike="noStrike" cap="none">
              <a:solidFill>
                <a:srgbClr val="000000"/>
              </a:solidFill>
              <a:latin typeface="Helvetica Neue"/>
              <a:ea typeface="Helvetica Neue"/>
              <a:cs typeface="Helvetica Neue"/>
              <a:sym typeface="Helvetica Neue"/>
            </a:endParaRPr>
          </a:p>
        </p:txBody>
      </p:sp>
      <p:sp>
        <p:nvSpPr>
          <p:cNvPr id="468" name="Google Shape;468;p31"/>
          <p:cNvSpPr/>
          <p:nvPr/>
        </p:nvSpPr>
        <p:spPr>
          <a:xfrm>
            <a:off x="9313373" y="2103444"/>
            <a:ext cx="2639437" cy="1130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Helvetica Neue"/>
              <a:ea typeface="Helvetica Neue"/>
              <a:cs typeface="Helvetica Neue"/>
              <a:sym typeface="Helvetica Neue"/>
            </a:endParaRPr>
          </a:p>
        </p:txBody>
      </p:sp>
      <p:sp>
        <p:nvSpPr>
          <p:cNvPr id="469" name="Google Shape;469;p31"/>
          <p:cNvSpPr txBox="1"/>
          <p:nvPr/>
        </p:nvSpPr>
        <p:spPr>
          <a:xfrm>
            <a:off x="324008" y="943434"/>
            <a:ext cx="3106261"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A5A5A"/>
              </a:buClr>
              <a:buSzPts val="1400"/>
              <a:buFont typeface="Helvetica Neue"/>
              <a:buNone/>
            </a:pPr>
            <a:r>
              <a:rPr lang="en-US" sz="1400" b="1" i="0" u="none" strike="noStrike" cap="none" dirty="0">
                <a:solidFill>
                  <a:srgbClr val="5A5A5A"/>
                </a:solidFill>
                <a:latin typeface="Helvetica Neue"/>
                <a:ea typeface="Helvetica Neue"/>
                <a:cs typeface="Helvetica Neue"/>
                <a:sym typeface="Helvetica Neue"/>
              </a:rPr>
              <a:t>NTENT-Powered </a:t>
            </a:r>
            <a:r>
              <a:rPr lang="en-US" b="1" dirty="0">
                <a:solidFill>
                  <a:srgbClr val="5A5A5A"/>
                </a:solidFill>
                <a:latin typeface="Helvetica Neue"/>
                <a:ea typeface="Helvetica Neue"/>
                <a:cs typeface="Helvetica Neue"/>
                <a:sym typeface="Helvetica Neue"/>
              </a:rPr>
              <a:t>A</a:t>
            </a:r>
            <a:r>
              <a:rPr lang="en-US" sz="1400" b="1" i="0" u="none" strike="noStrike" cap="none" dirty="0">
                <a:solidFill>
                  <a:srgbClr val="5A5A5A"/>
                </a:solidFill>
                <a:latin typeface="Helvetica Neue"/>
                <a:ea typeface="Helvetica Neue"/>
                <a:cs typeface="Helvetica Neue"/>
                <a:sym typeface="Helvetica Neue"/>
              </a:rPr>
              <a:t>pplications</a:t>
            </a:r>
            <a:endParaRPr sz="1400" b="0" i="0" u="none" strike="noStrike" cap="none" dirty="0">
              <a:solidFill>
                <a:srgbClr val="000000"/>
              </a:solidFill>
              <a:latin typeface="Helvetica Neue"/>
              <a:ea typeface="Helvetica Neue"/>
              <a:cs typeface="Helvetica Neue"/>
              <a:sym typeface="Helvetica Neue"/>
            </a:endParaRPr>
          </a:p>
        </p:txBody>
      </p:sp>
      <p:sp>
        <p:nvSpPr>
          <p:cNvPr id="470" name="Google Shape;470;p31"/>
          <p:cNvSpPr/>
          <p:nvPr/>
        </p:nvSpPr>
        <p:spPr>
          <a:xfrm>
            <a:off x="6379229" y="2201827"/>
            <a:ext cx="2303762" cy="2700371"/>
          </a:xfrm>
          <a:prstGeom prst="rect">
            <a:avLst/>
          </a:prstGeom>
          <a:noFill/>
          <a:ln w="12700" cap="flat" cmpd="sng">
            <a:solidFill>
              <a:srgbClr val="E3E3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pic>
        <p:nvPicPr>
          <p:cNvPr id="471" name="Google Shape;471;p31"/>
          <p:cNvPicPr preferRelativeResize="0"/>
          <p:nvPr/>
        </p:nvPicPr>
        <p:blipFill rotWithShape="1">
          <a:blip r:embed="rId5">
            <a:alphaModFix/>
          </a:blip>
          <a:srcRect/>
          <a:stretch/>
        </p:blipFill>
        <p:spPr>
          <a:xfrm>
            <a:off x="9473983" y="2580000"/>
            <a:ext cx="2242780" cy="2153986"/>
          </a:xfrm>
          <a:prstGeom prst="rect">
            <a:avLst/>
          </a:prstGeom>
          <a:noFill/>
          <a:ln>
            <a:noFill/>
          </a:ln>
        </p:spPr>
      </p:pic>
      <p:sp>
        <p:nvSpPr>
          <p:cNvPr id="472" name="Google Shape;472;p31"/>
          <p:cNvSpPr txBox="1"/>
          <p:nvPr/>
        </p:nvSpPr>
        <p:spPr>
          <a:xfrm>
            <a:off x="9946613" y="2340992"/>
            <a:ext cx="1333315"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A5A5A"/>
              </a:buClr>
              <a:buSzPts val="1400"/>
              <a:buFont typeface="Helvetica Neue"/>
              <a:buNone/>
            </a:pPr>
            <a:r>
              <a:rPr lang="en-US" sz="1000" b="1" i="0" u="none" strike="noStrike" cap="none">
                <a:solidFill>
                  <a:srgbClr val="5A5A5A"/>
                </a:solidFill>
                <a:latin typeface="Helvetica Neue"/>
                <a:ea typeface="Helvetica Neue"/>
                <a:cs typeface="Helvetica Neue"/>
                <a:sym typeface="Helvetica Neue"/>
              </a:rPr>
              <a:t>Data Analytics</a:t>
            </a:r>
            <a:endParaRPr sz="1000" b="0" i="0" u="none" strike="noStrike" cap="none">
              <a:solidFill>
                <a:srgbClr val="000000"/>
              </a:solidFill>
              <a:latin typeface="Helvetica Neue"/>
              <a:ea typeface="Helvetica Neue"/>
              <a:cs typeface="Helvetica Neue"/>
              <a:sym typeface="Helvetica Neue"/>
            </a:endParaRPr>
          </a:p>
        </p:txBody>
      </p:sp>
      <p:sp>
        <p:nvSpPr>
          <p:cNvPr id="473" name="Google Shape;473;p31"/>
          <p:cNvSpPr txBox="1"/>
          <p:nvPr/>
        </p:nvSpPr>
        <p:spPr>
          <a:xfrm>
            <a:off x="11259587" y="2790912"/>
            <a:ext cx="774848" cy="3707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A5A5A"/>
              </a:buClr>
              <a:buSzPts val="1400"/>
              <a:buFont typeface="Helvetica Neue"/>
              <a:buNone/>
            </a:pPr>
            <a:r>
              <a:rPr lang="en-US" sz="1000" b="1" i="0" u="none" strike="noStrike" cap="none">
                <a:solidFill>
                  <a:srgbClr val="5A5A5A"/>
                </a:solidFill>
                <a:latin typeface="Helvetica Neue"/>
                <a:ea typeface="Helvetica Neue"/>
                <a:cs typeface="Helvetica Neue"/>
                <a:sym typeface="Helvetica Neue"/>
              </a:rPr>
              <a:t>Voice </a:t>
            </a:r>
            <a:endParaRPr/>
          </a:p>
          <a:p>
            <a:pPr marL="0" marR="0" lvl="0" indent="0" algn="l" rtl="0">
              <a:lnSpc>
                <a:spcPct val="100000"/>
              </a:lnSpc>
              <a:spcBef>
                <a:spcPts val="0"/>
              </a:spcBef>
              <a:spcAft>
                <a:spcPts val="0"/>
              </a:spcAft>
              <a:buClr>
                <a:srgbClr val="5A5A5A"/>
              </a:buClr>
              <a:buSzPts val="1400"/>
              <a:buFont typeface="Helvetica Neue"/>
              <a:buNone/>
            </a:pPr>
            <a:r>
              <a:rPr lang="en-US" sz="1000" b="1" i="0" u="none" strike="noStrike" cap="none">
                <a:solidFill>
                  <a:srgbClr val="5A5A5A"/>
                </a:solidFill>
                <a:latin typeface="Helvetica Neue"/>
                <a:ea typeface="Helvetica Neue"/>
                <a:cs typeface="Helvetica Neue"/>
                <a:sym typeface="Helvetica Neue"/>
              </a:rPr>
              <a:t>Assistant</a:t>
            </a:r>
            <a:endParaRPr sz="1000" b="0" i="0" u="none" strike="noStrike" cap="none">
              <a:solidFill>
                <a:srgbClr val="000000"/>
              </a:solidFill>
              <a:latin typeface="Helvetica Neue"/>
              <a:ea typeface="Helvetica Neue"/>
              <a:cs typeface="Helvetica Neue"/>
              <a:sym typeface="Helvetica Neue"/>
            </a:endParaRPr>
          </a:p>
        </p:txBody>
      </p:sp>
      <p:sp>
        <p:nvSpPr>
          <p:cNvPr id="474" name="Google Shape;474;p31"/>
          <p:cNvSpPr txBox="1"/>
          <p:nvPr/>
        </p:nvSpPr>
        <p:spPr>
          <a:xfrm>
            <a:off x="9198312" y="2790912"/>
            <a:ext cx="774848" cy="37074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A5A5A"/>
              </a:buClr>
              <a:buSzPts val="1400"/>
              <a:buFont typeface="Helvetica Neue"/>
              <a:buNone/>
            </a:pPr>
            <a:r>
              <a:rPr lang="en-US" sz="1000" b="1">
                <a:solidFill>
                  <a:srgbClr val="5A5A5A"/>
                </a:solidFill>
                <a:latin typeface="Helvetica Neue"/>
                <a:ea typeface="Helvetica Neue"/>
                <a:cs typeface="Helvetica Neue"/>
                <a:sym typeface="Helvetica Neue"/>
              </a:rPr>
              <a:t>Web Search</a:t>
            </a:r>
            <a:endParaRPr sz="1000" b="0" i="0" u="none" strike="noStrike" cap="none">
              <a:solidFill>
                <a:srgbClr val="000000"/>
              </a:solidFill>
              <a:latin typeface="Helvetica Neue"/>
              <a:ea typeface="Helvetica Neue"/>
              <a:cs typeface="Helvetica Neue"/>
              <a:sym typeface="Helvetica Neue"/>
            </a:endParaRPr>
          </a:p>
        </p:txBody>
      </p:sp>
      <p:sp>
        <p:nvSpPr>
          <p:cNvPr id="475" name="Google Shape;475;p31"/>
          <p:cNvSpPr txBox="1"/>
          <p:nvPr/>
        </p:nvSpPr>
        <p:spPr>
          <a:xfrm>
            <a:off x="9686561" y="4721273"/>
            <a:ext cx="774848" cy="51090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A5A5A"/>
              </a:buClr>
              <a:buSzPts val="1400"/>
              <a:buFont typeface="Helvetica Neue"/>
              <a:buNone/>
            </a:pPr>
            <a:r>
              <a:rPr lang="en-US" sz="1000" b="1" i="0" u="none" strike="noStrike" cap="none">
                <a:solidFill>
                  <a:srgbClr val="5A5A5A"/>
                </a:solidFill>
                <a:latin typeface="Helvetica Neue"/>
                <a:ea typeface="Helvetica Neue"/>
                <a:cs typeface="Helvetica Neue"/>
                <a:sym typeface="Helvetica Neue"/>
              </a:rPr>
              <a:t>Mobile</a:t>
            </a:r>
            <a:endParaRPr/>
          </a:p>
          <a:p>
            <a:pPr marL="0" marR="0" lvl="0" indent="0" algn="ctr" rtl="0">
              <a:lnSpc>
                <a:spcPct val="100000"/>
              </a:lnSpc>
              <a:spcBef>
                <a:spcPts val="0"/>
              </a:spcBef>
              <a:spcAft>
                <a:spcPts val="0"/>
              </a:spcAft>
              <a:buClr>
                <a:srgbClr val="5A5A5A"/>
              </a:buClr>
              <a:buSzPts val="1400"/>
              <a:buFont typeface="Helvetica Neue"/>
              <a:buNone/>
            </a:pPr>
            <a:r>
              <a:rPr lang="en-US" sz="1000" b="1">
                <a:solidFill>
                  <a:srgbClr val="5A5A5A"/>
                </a:solidFill>
                <a:latin typeface="Helvetica Neue"/>
                <a:ea typeface="Helvetica Neue"/>
                <a:cs typeface="Helvetica Neue"/>
                <a:sym typeface="Helvetica Neue"/>
              </a:rPr>
              <a:t>Browser</a:t>
            </a:r>
            <a:endParaRPr sz="1000" b="0" i="0" u="none" strike="noStrike" cap="none">
              <a:solidFill>
                <a:srgbClr val="000000"/>
              </a:solidFill>
              <a:latin typeface="Helvetica Neue"/>
              <a:ea typeface="Helvetica Neue"/>
              <a:cs typeface="Helvetica Neue"/>
              <a:sym typeface="Helvetica Neue"/>
            </a:endParaRPr>
          </a:p>
        </p:txBody>
      </p:sp>
      <p:sp>
        <p:nvSpPr>
          <p:cNvPr id="476" name="Google Shape;476;p31"/>
          <p:cNvSpPr txBox="1"/>
          <p:nvPr/>
        </p:nvSpPr>
        <p:spPr>
          <a:xfrm>
            <a:off x="10638101" y="4721273"/>
            <a:ext cx="999564" cy="51090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A5A5A"/>
              </a:buClr>
              <a:buSzPts val="1400"/>
              <a:buFont typeface="Helvetica Neue"/>
              <a:buNone/>
            </a:pPr>
            <a:r>
              <a:rPr lang="en-US" sz="1000" b="1" i="0" u="none" strike="noStrike" cap="none">
                <a:solidFill>
                  <a:srgbClr val="5A5A5A"/>
                </a:solidFill>
                <a:latin typeface="Helvetica Neue"/>
                <a:ea typeface="Helvetica Neue"/>
                <a:cs typeface="Helvetica Neue"/>
                <a:sym typeface="Helvetica Neue"/>
              </a:rPr>
              <a:t>Ad</a:t>
            </a:r>
            <a:endParaRPr/>
          </a:p>
          <a:p>
            <a:pPr marL="0" marR="0" lvl="0" indent="0" algn="ctr" rtl="0">
              <a:lnSpc>
                <a:spcPct val="100000"/>
              </a:lnSpc>
              <a:spcBef>
                <a:spcPts val="0"/>
              </a:spcBef>
              <a:spcAft>
                <a:spcPts val="0"/>
              </a:spcAft>
              <a:buClr>
                <a:srgbClr val="5A5A5A"/>
              </a:buClr>
              <a:buSzPts val="1400"/>
              <a:buFont typeface="Helvetica Neue"/>
              <a:buNone/>
            </a:pPr>
            <a:r>
              <a:rPr lang="en-US" sz="1000" b="1">
                <a:solidFill>
                  <a:srgbClr val="5A5A5A"/>
                </a:solidFill>
                <a:latin typeface="Helvetica Neue"/>
                <a:ea typeface="Helvetica Neue"/>
                <a:cs typeface="Helvetica Neue"/>
                <a:sym typeface="Helvetica Neue"/>
              </a:rPr>
              <a:t>Monetization</a:t>
            </a:r>
            <a:endParaRPr sz="1000" b="0" i="0" u="none" strike="noStrike" cap="none">
              <a:solidFill>
                <a:srgbClr val="000000"/>
              </a:solidFill>
              <a:latin typeface="Helvetica Neue"/>
              <a:ea typeface="Helvetica Neue"/>
              <a:cs typeface="Helvetica Neue"/>
              <a:sym typeface="Helvetica Neue"/>
            </a:endParaRPr>
          </a:p>
        </p:txBody>
      </p:sp>
      <p:sp>
        <p:nvSpPr>
          <p:cNvPr id="477" name="Google Shape;477;p31"/>
          <p:cNvSpPr txBox="1"/>
          <p:nvPr/>
        </p:nvSpPr>
        <p:spPr>
          <a:xfrm>
            <a:off x="297180" y="257492"/>
            <a:ext cx="11521500" cy="50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800" b="1" dirty="0">
                <a:solidFill>
                  <a:srgbClr val="231F20"/>
                </a:solidFill>
                <a:latin typeface="Helvetica Neue"/>
                <a:ea typeface="Helvetica Neue"/>
                <a:cs typeface="Helvetica Neue"/>
                <a:sym typeface="Helvetica Neue"/>
              </a:rPr>
              <a:t>At-A-Glance: NTENT’s White-Label Platform </a:t>
            </a:r>
            <a:endParaRPr sz="2800" b="1" dirty="0">
              <a:solidFill>
                <a:srgbClr val="231F20"/>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3"/>
          <p:cNvSpPr txBox="1">
            <a:spLocks noGrp="1"/>
          </p:cNvSpPr>
          <p:nvPr>
            <p:ph type="title"/>
          </p:nvPr>
        </p:nvSpPr>
        <p:spPr>
          <a:xfrm>
            <a:off x="342900" y="2687811"/>
            <a:ext cx="4069080" cy="1118379"/>
          </a:xfrm>
          <a:prstGeom prst="rect">
            <a:avLst/>
          </a:prstGeom>
          <a:noFill/>
          <a:ln>
            <a:noFill/>
          </a:ln>
        </p:spPr>
        <p:txBody>
          <a:bodyPr spcFirstLastPara="1" wrap="square" lIns="91425" tIns="45700" rIns="91425" bIns="45700" anchor="ctr" anchorCtr="0">
            <a:noAutofit/>
          </a:bodyPr>
          <a:lstStyle/>
          <a:p>
            <a:pPr lvl="0"/>
            <a:r>
              <a:rPr lang="en-US" dirty="0"/>
              <a:t>AI-Based Technical Approach </a:t>
            </a:r>
            <a:endParaRPr dirty="0"/>
          </a:p>
        </p:txBody>
      </p:sp>
      <p:sp>
        <p:nvSpPr>
          <p:cNvPr id="503" name="Google Shape;503;p33"/>
          <p:cNvSpPr txBox="1">
            <a:spLocks noGrp="1"/>
          </p:cNvSpPr>
          <p:nvPr>
            <p:ph type="sldNum" idx="4294967295"/>
          </p:nvPr>
        </p:nvSpPr>
        <p:spPr>
          <a:xfrm>
            <a:off x="9045575" y="6407150"/>
            <a:ext cx="3146425" cy="1936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b="1"/>
              <a:t>12</a:t>
            </a:fld>
            <a:endParaRPr sz="1000" b="1"/>
          </a:p>
        </p:txBody>
      </p:sp>
    </p:spTree>
    <p:extLst>
      <p:ext uri="{BB962C8B-B14F-4D97-AF65-F5344CB8AC3E}">
        <p14:creationId xmlns:p14="http://schemas.microsoft.com/office/powerpoint/2010/main" val="300558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6"/>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b="1">
                <a:latin typeface="Helvetica Neue"/>
                <a:ea typeface="Helvetica Neue"/>
                <a:cs typeface="Helvetica Neue"/>
                <a:sym typeface="Helvetica Neue"/>
              </a:rPr>
              <a:t>13</a:t>
            </a:fld>
            <a:endParaRPr sz="1000" b="1">
              <a:latin typeface="Helvetica Neue"/>
              <a:ea typeface="Helvetica Neue"/>
              <a:cs typeface="Helvetica Neue"/>
              <a:sym typeface="Helvetica Neue"/>
            </a:endParaRPr>
          </a:p>
        </p:txBody>
      </p:sp>
      <p:grpSp>
        <p:nvGrpSpPr>
          <p:cNvPr id="271" name="Google Shape;271;p26"/>
          <p:cNvGrpSpPr/>
          <p:nvPr/>
        </p:nvGrpSpPr>
        <p:grpSpPr>
          <a:xfrm>
            <a:off x="1282265" y="1187181"/>
            <a:ext cx="9654201" cy="4912326"/>
            <a:chOff x="1282265" y="1187181"/>
            <a:chExt cx="9654201" cy="4912326"/>
          </a:xfrm>
        </p:grpSpPr>
        <p:cxnSp>
          <p:nvCxnSpPr>
            <p:cNvPr id="272" name="Google Shape;272;p26"/>
            <p:cNvCxnSpPr/>
            <p:nvPr/>
          </p:nvCxnSpPr>
          <p:spPr>
            <a:xfrm rot="10800000">
              <a:off x="1724688" y="4380595"/>
              <a:ext cx="0" cy="815349"/>
            </a:xfrm>
            <a:prstGeom prst="straightConnector1">
              <a:avLst/>
            </a:prstGeom>
            <a:noFill/>
            <a:ln w="31750" cap="flat" cmpd="sng">
              <a:solidFill>
                <a:srgbClr val="5A5A5A"/>
              </a:solidFill>
              <a:prstDash val="solid"/>
              <a:round/>
              <a:headEnd type="none" w="sm" len="sm"/>
              <a:tailEnd type="none" w="sm" len="sm"/>
            </a:ln>
          </p:spPr>
        </p:cxnSp>
        <p:cxnSp>
          <p:nvCxnSpPr>
            <p:cNvPr id="273" name="Google Shape;273;p26"/>
            <p:cNvCxnSpPr/>
            <p:nvPr/>
          </p:nvCxnSpPr>
          <p:spPr>
            <a:xfrm>
              <a:off x="2171395" y="3354257"/>
              <a:ext cx="299995" cy="0"/>
            </a:xfrm>
            <a:prstGeom prst="straightConnector1">
              <a:avLst/>
            </a:prstGeom>
            <a:noFill/>
            <a:ln w="31750" cap="flat" cmpd="sng">
              <a:solidFill>
                <a:srgbClr val="5A5A5A"/>
              </a:solidFill>
              <a:prstDash val="solid"/>
              <a:round/>
              <a:headEnd type="none" w="sm" len="sm"/>
              <a:tailEnd type="none" w="sm" len="sm"/>
            </a:ln>
          </p:spPr>
        </p:cxnSp>
        <p:cxnSp>
          <p:nvCxnSpPr>
            <p:cNvPr id="274" name="Google Shape;274;p26"/>
            <p:cNvCxnSpPr/>
            <p:nvPr/>
          </p:nvCxnSpPr>
          <p:spPr>
            <a:xfrm>
              <a:off x="2171395" y="4164024"/>
              <a:ext cx="299995" cy="0"/>
            </a:xfrm>
            <a:prstGeom prst="straightConnector1">
              <a:avLst/>
            </a:prstGeom>
            <a:noFill/>
            <a:ln w="31750" cap="flat" cmpd="sng">
              <a:solidFill>
                <a:srgbClr val="5A5A5A"/>
              </a:solidFill>
              <a:prstDash val="solid"/>
              <a:round/>
              <a:headEnd type="none" w="sm" len="sm"/>
              <a:tailEnd type="none" w="sm" len="sm"/>
            </a:ln>
          </p:spPr>
        </p:cxnSp>
        <p:cxnSp>
          <p:nvCxnSpPr>
            <p:cNvPr id="275" name="Google Shape;275;p26"/>
            <p:cNvCxnSpPr/>
            <p:nvPr/>
          </p:nvCxnSpPr>
          <p:spPr>
            <a:xfrm rot="10800000">
              <a:off x="6988271" y="3851280"/>
              <a:ext cx="568089" cy="0"/>
            </a:xfrm>
            <a:prstGeom prst="straightConnector1">
              <a:avLst/>
            </a:prstGeom>
            <a:noFill/>
            <a:ln w="31750" cap="flat" cmpd="sng">
              <a:solidFill>
                <a:srgbClr val="5A5A5A"/>
              </a:solidFill>
              <a:prstDash val="solid"/>
              <a:round/>
              <a:headEnd type="none" w="sm" len="sm"/>
              <a:tailEnd type="triangle" w="med" len="med"/>
            </a:ln>
          </p:spPr>
        </p:cxnSp>
        <p:cxnSp>
          <p:nvCxnSpPr>
            <p:cNvPr id="276" name="Google Shape;276;p26"/>
            <p:cNvCxnSpPr/>
            <p:nvPr/>
          </p:nvCxnSpPr>
          <p:spPr>
            <a:xfrm rot="10800000">
              <a:off x="5801292" y="2350299"/>
              <a:ext cx="0" cy="786560"/>
            </a:xfrm>
            <a:prstGeom prst="straightConnector1">
              <a:avLst/>
            </a:prstGeom>
            <a:noFill/>
            <a:ln w="31750" cap="flat" cmpd="sng">
              <a:solidFill>
                <a:srgbClr val="5A5A5A"/>
              </a:solidFill>
              <a:prstDash val="solid"/>
              <a:round/>
              <a:headEnd type="none" w="sm" len="sm"/>
              <a:tailEnd type="none" w="sm" len="sm"/>
            </a:ln>
          </p:spPr>
        </p:cxnSp>
        <p:cxnSp>
          <p:nvCxnSpPr>
            <p:cNvPr id="277" name="Google Shape;277;p26"/>
            <p:cNvCxnSpPr/>
            <p:nvPr/>
          </p:nvCxnSpPr>
          <p:spPr>
            <a:xfrm>
              <a:off x="4164949" y="3048939"/>
              <a:ext cx="320948" cy="0"/>
            </a:xfrm>
            <a:prstGeom prst="straightConnector1">
              <a:avLst/>
            </a:prstGeom>
            <a:noFill/>
            <a:ln w="31750" cap="flat" cmpd="sng">
              <a:solidFill>
                <a:srgbClr val="5A5A5A"/>
              </a:solidFill>
              <a:prstDash val="solid"/>
              <a:round/>
              <a:headEnd type="none" w="sm" len="sm"/>
              <a:tailEnd type="triangle" w="med" len="med"/>
            </a:ln>
          </p:spPr>
        </p:cxnSp>
        <p:cxnSp>
          <p:nvCxnSpPr>
            <p:cNvPr id="278" name="Google Shape;278;p26"/>
            <p:cNvCxnSpPr/>
            <p:nvPr/>
          </p:nvCxnSpPr>
          <p:spPr>
            <a:xfrm>
              <a:off x="2670532" y="1592627"/>
              <a:ext cx="0" cy="417839"/>
            </a:xfrm>
            <a:prstGeom prst="straightConnector1">
              <a:avLst/>
            </a:prstGeom>
            <a:noFill/>
            <a:ln w="31750" cap="flat" cmpd="sng">
              <a:solidFill>
                <a:srgbClr val="5A5A5A"/>
              </a:solidFill>
              <a:prstDash val="solid"/>
              <a:round/>
              <a:headEnd type="none" w="sm" len="sm"/>
              <a:tailEnd type="triangle" w="med" len="med"/>
            </a:ln>
          </p:spPr>
        </p:cxnSp>
        <p:cxnSp>
          <p:nvCxnSpPr>
            <p:cNvPr id="279" name="Google Shape;279;p26"/>
            <p:cNvCxnSpPr/>
            <p:nvPr/>
          </p:nvCxnSpPr>
          <p:spPr>
            <a:xfrm>
              <a:off x="3718156" y="1592627"/>
              <a:ext cx="0" cy="417839"/>
            </a:xfrm>
            <a:prstGeom prst="straightConnector1">
              <a:avLst/>
            </a:prstGeom>
            <a:noFill/>
            <a:ln w="31750" cap="flat" cmpd="sng">
              <a:solidFill>
                <a:srgbClr val="5A5A5A"/>
              </a:solidFill>
              <a:prstDash val="solid"/>
              <a:round/>
              <a:headEnd type="none" w="sm" len="sm"/>
              <a:tailEnd type="triangle" w="med" len="med"/>
            </a:ln>
          </p:spPr>
        </p:cxnSp>
        <p:cxnSp>
          <p:nvCxnSpPr>
            <p:cNvPr id="280" name="Google Shape;280;p26"/>
            <p:cNvCxnSpPr/>
            <p:nvPr/>
          </p:nvCxnSpPr>
          <p:spPr>
            <a:xfrm>
              <a:off x="4759724" y="1592627"/>
              <a:ext cx="0" cy="417839"/>
            </a:xfrm>
            <a:prstGeom prst="straightConnector1">
              <a:avLst/>
            </a:prstGeom>
            <a:noFill/>
            <a:ln w="31750" cap="flat" cmpd="sng">
              <a:solidFill>
                <a:srgbClr val="5A5A5A"/>
              </a:solidFill>
              <a:prstDash val="solid"/>
              <a:round/>
              <a:headEnd type="none" w="sm" len="sm"/>
              <a:tailEnd type="triangle" w="med" len="med"/>
            </a:ln>
          </p:spPr>
        </p:cxnSp>
        <p:cxnSp>
          <p:nvCxnSpPr>
            <p:cNvPr id="281" name="Google Shape;281;p26"/>
            <p:cNvCxnSpPr/>
            <p:nvPr/>
          </p:nvCxnSpPr>
          <p:spPr>
            <a:xfrm>
              <a:off x="5801292" y="1592627"/>
              <a:ext cx="0" cy="417839"/>
            </a:xfrm>
            <a:prstGeom prst="straightConnector1">
              <a:avLst/>
            </a:prstGeom>
            <a:noFill/>
            <a:ln w="31750" cap="flat" cmpd="sng">
              <a:solidFill>
                <a:srgbClr val="5A5A5A"/>
              </a:solidFill>
              <a:prstDash val="solid"/>
              <a:round/>
              <a:headEnd type="none" w="sm" len="sm"/>
              <a:tailEnd type="triangle" w="med" len="med"/>
            </a:ln>
          </p:spPr>
        </p:cxnSp>
        <p:cxnSp>
          <p:nvCxnSpPr>
            <p:cNvPr id="282" name="Google Shape;282;p26"/>
            <p:cNvCxnSpPr/>
            <p:nvPr/>
          </p:nvCxnSpPr>
          <p:spPr>
            <a:xfrm>
              <a:off x="6848916" y="1592627"/>
              <a:ext cx="0" cy="417839"/>
            </a:xfrm>
            <a:prstGeom prst="straightConnector1">
              <a:avLst/>
            </a:prstGeom>
            <a:noFill/>
            <a:ln w="31750" cap="flat" cmpd="sng">
              <a:solidFill>
                <a:srgbClr val="5A5A5A"/>
              </a:solidFill>
              <a:prstDash val="solid"/>
              <a:round/>
              <a:headEnd type="none" w="sm" len="sm"/>
              <a:tailEnd type="triangle" w="med" len="med"/>
            </a:ln>
          </p:spPr>
        </p:cxnSp>
        <p:cxnSp>
          <p:nvCxnSpPr>
            <p:cNvPr id="283" name="Google Shape;283;p26"/>
            <p:cNvCxnSpPr/>
            <p:nvPr/>
          </p:nvCxnSpPr>
          <p:spPr>
            <a:xfrm>
              <a:off x="7860206" y="1592627"/>
              <a:ext cx="0" cy="417839"/>
            </a:xfrm>
            <a:prstGeom prst="straightConnector1">
              <a:avLst/>
            </a:prstGeom>
            <a:noFill/>
            <a:ln w="31750" cap="flat" cmpd="sng">
              <a:solidFill>
                <a:srgbClr val="5A5A5A"/>
              </a:solidFill>
              <a:prstDash val="solid"/>
              <a:round/>
              <a:headEnd type="none" w="sm" len="sm"/>
              <a:tailEnd type="triangle" w="med" len="med"/>
            </a:ln>
          </p:spPr>
        </p:cxnSp>
        <p:sp>
          <p:nvSpPr>
            <p:cNvPr id="284" name="Google Shape;284;p26"/>
            <p:cNvSpPr/>
            <p:nvPr/>
          </p:nvSpPr>
          <p:spPr>
            <a:xfrm>
              <a:off x="1282265" y="3080387"/>
              <a:ext cx="930164" cy="547741"/>
            </a:xfrm>
            <a:prstGeom prst="roundRect">
              <a:avLst>
                <a:gd name="adj" fmla="val 16667"/>
              </a:avLst>
            </a:prstGeom>
            <a:solidFill>
              <a:srgbClr val="847E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285" name="Google Shape;285;p26"/>
            <p:cNvSpPr txBox="1"/>
            <p:nvPr/>
          </p:nvSpPr>
          <p:spPr>
            <a:xfrm>
              <a:off x="1282265" y="3176157"/>
              <a:ext cx="930164"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NTENT</a:t>
              </a: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Ad Platform</a:t>
              </a:r>
              <a:endParaRPr sz="1400" b="0" i="0" u="none" strike="noStrike" cap="none">
                <a:solidFill>
                  <a:srgbClr val="000000"/>
                </a:solidFill>
                <a:latin typeface="Helvetica Neue"/>
                <a:ea typeface="Helvetica Neue"/>
                <a:cs typeface="Helvetica Neue"/>
                <a:sym typeface="Helvetica Neue"/>
              </a:endParaRPr>
            </a:p>
          </p:txBody>
        </p:sp>
        <p:sp>
          <p:nvSpPr>
            <p:cNvPr id="286" name="Google Shape;286;p26"/>
            <p:cNvSpPr/>
            <p:nvPr/>
          </p:nvSpPr>
          <p:spPr>
            <a:xfrm>
              <a:off x="3252953" y="1187181"/>
              <a:ext cx="930164" cy="547741"/>
            </a:xfrm>
            <a:prstGeom prst="roundRect">
              <a:avLst>
                <a:gd name="adj" fmla="val 16667"/>
              </a:avLst>
            </a:prstGeom>
            <a:solidFill>
              <a:srgbClr val="FF9B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287" name="Google Shape;287;p26"/>
            <p:cNvSpPr txBox="1"/>
            <p:nvPr/>
          </p:nvSpPr>
          <p:spPr>
            <a:xfrm>
              <a:off x="3252953" y="1292527"/>
              <a:ext cx="930164"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NTENT </a:t>
              </a: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Browser</a:t>
              </a:r>
              <a:endParaRPr sz="1400" b="0" i="0" u="none" strike="noStrike" cap="none">
                <a:solidFill>
                  <a:srgbClr val="000000"/>
                </a:solidFill>
                <a:latin typeface="Helvetica Neue"/>
                <a:ea typeface="Helvetica Neue"/>
                <a:cs typeface="Helvetica Neue"/>
                <a:sym typeface="Helvetica Neue"/>
              </a:endParaRPr>
            </a:p>
          </p:txBody>
        </p:sp>
        <p:sp>
          <p:nvSpPr>
            <p:cNvPr id="288" name="Google Shape;288;p26"/>
            <p:cNvSpPr/>
            <p:nvPr/>
          </p:nvSpPr>
          <p:spPr>
            <a:xfrm>
              <a:off x="4293477" y="1187181"/>
              <a:ext cx="930164" cy="547741"/>
            </a:xfrm>
            <a:prstGeom prst="roundRect">
              <a:avLst>
                <a:gd name="adj" fmla="val 16667"/>
              </a:avLst>
            </a:prstGeom>
            <a:solidFill>
              <a:srgbClr val="FF9B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289" name="Google Shape;289;p26"/>
            <p:cNvSpPr txBox="1"/>
            <p:nvPr/>
          </p:nvSpPr>
          <p:spPr>
            <a:xfrm>
              <a:off x="4293477" y="1292527"/>
              <a:ext cx="930164"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SDKs for Mobile</a:t>
              </a:r>
              <a:endParaRPr sz="1400" b="0" i="0" u="none" strike="noStrike" cap="none">
                <a:solidFill>
                  <a:srgbClr val="000000"/>
                </a:solidFill>
                <a:latin typeface="Helvetica Neue"/>
                <a:ea typeface="Helvetica Neue"/>
                <a:cs typeface="Helvetica Neue"/>
                <a:sym typeface="Helvetica Neue"/>
              </a:endParaRPr>
            </a:p>
          </p:txBody>
        </p:sp>
        <p:sp>
          <p:nvSpPr>
            <p:cNvPr id="290" name="Google Shape;290;p26"/>
            <p:cNvSpPr/>
            <p:nvPr/>
          </p:nvSpPr>
          <p:spPr>
            <a:xfrm>
              <a:off x="5334001" y="1187181"/>
              <a:ext cx="930164" cy="547741"/>
            </a:xfrm>
            <a:prstGeom prst="roundRect">
              <a:avLst>
                <a:gd name="adj" fmla="val 16667"/>
              </a:avLst>
            </a:prstGeom>
            <a:solidFill>
              <a:srgbClr val="FF9B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291" name="Google Shape;291;p26"/>
            <p:cNvSpPr txBox="1"/>
            <p:nvPr/>
          </p:nvSpPr>
          <p:spPr>
            <a:xfrm>
              <a:off x="5334001" y="1207135"/>
              <a:ext cx="930164"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NTENT </a:t>
              </a: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Video &amp;</a:t>
              </a: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Content</a:t>
              </a:r>
              <a:endParaRPr sz="1400" b="0" i="0" u="none" strike="noStrike" cap="none">
                <a:solidFill>
                  <a:srgbClr val="000000"/>
                </a:solidFill>
                <a:latin typeface="Helvetica Neue"/>
                <a:ea typeface="Helvetica Neue"/>
                <a:cs typeface="Helvetica Neue"/>
                <a:sym typeface="Helvetica Neue"/>
              </a:endParaRPr>
            </a:p>
          </p:txBody>
        </p:sp>
        <p:sp>
          <p:nvSpPr>
            <p:cNvPr id="292" name="Google Shape;292;p26"/>
            <p:cNvSpPr/>
            <p:nvPr/>
          </p:nvSpPr>
          <p:spPr>
            <a:xfrm>
              <a:off x="6374525" y="1187181"/>
              <a:ext cx="930164" cy="547741"/>
            </a:xfrm>
            <a:prstGeom prst="roundRect">
              <a:avLst>
                <a:gd name="adj" fmla="val 16667"/>
              </a:avLst>
            </a:prstGeom>
            <a:solidFill>
              <a:srgbClr val="FF9B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293" name="Google Shape;293;p26"/>
            <p:cNvSpPr txBox="1"/>
            <p:nvPr/>
          </p:nvSpPr>
          <p:spPr>
            <a:xfrm>
              <a:off x="6374525" y="1213701"/>
              <a:ext cx="930164"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NTENT </a:t>
              </a: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Gaming &amp;</a:t>
              </a: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Rewards</a:t>
              </a:r>
              <a:endParaRPr sz="1400" b="0" i="0" u="none" strike="noStrike" cap="none">
                <a:solidFill>
                  <a:srgbClr val="000000"/>
                </a:solidFill>
                <a:latin typeface="Helvetica Neue"/>
                <a:ea typeface="Helvetica Neue"/>
                <a:cs typeface="Helvetica Neue"/>
                <a:sym typeface="Helvetica Neue"/>
              </a:endParaRPr>
            </a:p>
          </p:txBody>
        </p:sp>
        <p:sp>
          <p:nvSpPr>
            <p:cNvPr id="294" name="Google Shape;294;p26"/>
            <p:cNvSpPr/>
            <p:nvPr/>
          </p:nvSpPr>
          <p:spPr>
            <a:xfrm>
              <a:off x="7415049" y="1187181"/>
              <a:ext cx="930164" cy="547741"/>
            </a:xfrm>
            <a:prstGeom prst="roundRect">
              <a:avLst>
                <a:gd name="adj" fmla="val 16667"/>
              </a:avLst>
            </a:prstGeom>
            <a:solidFill>
              <a:srgbClr val="FF9B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295" name="Google Shape;295;p26"/>
            <p:cNvSpPr txBox="1"/>
            <p:nvPr/>
          </p:nvSpPr>
          <p:spPr>
            <a:xfrm>
              <a:off x="7415049" y="1213701"/>
              <a:ext cx="930164"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NTENT </a:t>
              </a: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Voice Assistant</a:t>
              </a:r>
              <a:endParaRPr sz="1400" b="0" i="0" u="none" strike="noStrike" cap="none">
                <a:solidFill>
                  <a:srgbClr val="000000"/>
                </a:solidFill>
                <a:latin typeface="Helvetica Neue"/>
                <a:ea typeface="Helvetica Neue"/>
                <a:cs typeface="Helvetica Neue"/>
                <a:sym typeface="Helvetica Neue"/>
              </a:endParaRPr>
            </a:p>
          </p:txBody>
        </p:sp>
        <p:sp>
          <p:nvSpPr>
            <p:cNvPr id="296" name="Google Shape;296;p26"/>
            <p:cNvSpPr/>
            <p:nvPr/>
          </p:nvSpPr>
          <p:spPr>
            <a:xfrm>
              <a:off x="2212429" y="2068723"/>
              <a:ext cx="6132784" cy="320669"/>
            </a:xfrm>
            <a:prstGeom prst="roundRect">
              <a:avLst>
                <a:gd name="adj" fmla="val 16667"/>
              </a:avLst>
            </a:prstGeom>
            <a:solidFill>
              <a:srgbClr val="CD34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297" name="Google Shape;297;p26"/>
            <p:cNvSpPr txBox="1"/>
            <p:nvPr/>
          </p:nvSpPr>
          <p:spPr>
            <a:xfrm>
              <a:off x="2212429" y="2119467"/>
              <a:ext cx="6132784" cy="230832"/>
            </a:xfrm>
            <a:prstGeom prst="rect">
              <a:avLst/>
            </a:prstGeom>
            <a:solidFill>
              <a:srgbClr val="C3403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HTTTP Web API (JSON, XML, Avero</a:t>
              </a:r>
              <a:endParaRPr sz="900" b="1" i="0" u="none" strike="noStrike" cap="none">
                <a:solidFill>
                  <a:srgbClr val="FFFFFF"/>
                </a:solidFill>
                <a:latin typeface="Helvetica Neue"/>
                <a:ea typeface="Helvetica Neue"/>
                <a:cs typeface="Helvetica Neue"/>
                <a:sym typeface="Helvetica Neue"/>
              </a:endParaRPr>
            </a:p>
          </p:txBody>
        </p:sp>
        <p:sp>
          <p:nvSpPr>
            <p:cNvPr id="298" name="Google Shape;298;p26"/>
            <p:cNvSpPr/>
            <p:nvPr/>
          </p:nvSpPr>
          <p:spPr>
            <a:xfrm>
              <a:off x="8933682" y="2068723"/>
              <a:ext cx="2002784" cy="320669"/>
            </a:xfrm>
            <a:prstGeom prst="roundRect">
              <a:avLst>
                <a:gd name="adj" fmla="val 16667"/>
              </a:avLst>
            </a:prstGeom>
            <a:solidFill>
              <a:srgbClr val="FEE5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299" name="Google Shape;299;p26"/>
            <p:cNvSpPr txBox="1"/>
            <p:nvPr/>
          </p:nvSpPr>
          <p:spPr>
            <a:xfrm>
              <a:off x="8933682" y="2119467"/>
              <a:ext cx="2002784"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5A5A5A"/>
                  </a:solidFill>
                  <a:latin typeface="Helvetica Neue"/>
                  <a:ea typeface="Helvetica Neue"/>
                  <a:cs typeface="Helvetica Neue"/>
                  <a:sym typeface="Helvetica Neue"/>
                </a:rPr>
                <a:t>Auth &amp; Access Control Service</a:t>
              </a:r>
              <a:endParaRPr sz="1400" b="0" i="0" u="none" strike="noStrike" cap="none">
                <a:solidFill>
                  <a:srgbClr val="000000"/>
                </a:solidFill>
                <a:latin typeface="Helvetica Neue"/>
                <a:ea typeface="Helvetica Neue"/>
                <a:cs typeface="Helvetica Neue"/>
                <a:sym typeface="Helvetica Neue"/>
              </a:endParaRPr>
            </a:p>
          </p:txBody>
        </p:sp>
        <p:cxnSp>
          <p:nvCxnSpPr>
            <p:cNvPr id="300" name="Google Shape;300;p26"/>
            <p:cNvCxnSpPr/>
            <p:nvPr/>
          </p:nvCxnSpPr>
          <p:spPr>
            <a:xfrm>
              <a:off x="8429436" y="2228472"/>
              <a:ext cx="420022" cy="0"/>
            </a:xfrm>
            <a:prstGeom prst="straightConnector1">
              <a:avLst/>
            </a:prstGeom>
            <a:noFill/>
            <a:ln w="31750" cap="flat" cmpd="sng">
              <a:solidFill>
                <a:srgbClr val="5A5A5A"/>
              </a:solidFill>
              <a:prstDash val="solid"/>
              <a:round/>
              <a:headEnd type="triangle" w="med" len="med"/>
              <a:tailEnd type="triangle" w="med" len="med"/>
            </a:ln>
          </p:spPr>
        </p:cxnSp>
        <p:sp>
          <p:nvSpPr>
            <p:cNvPr id="301" name="Google Shape;301;p26"/>
            <p:cNvSpPr/>
            <p:nvPr/>
          </p:nvSpPr>
          <p:spPr>
            <a:xfrm>
              <a:off x="1282265" y="3854113"/>
              <a:ext cx="930164" cy="547741"/>
            </a:xfrm>
            <a:prstGeom prst="roundRect">
              <a:avLst>
                <a:gd name="adj" fmla="val 16667"/>
              </a:avLst>
            </a:prstGeom>
            <a:solidFill>
              <a:srgbClr val="847E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02" name="Google Shape;302;p26"/>
            <p:cNvSpPr txBox="1"/>
            <p:nvPr/>
          </p:nvSpPr>
          <p:spPr>
            <a:xfrm>
              <a:off x="1282265" y="3949883"/>
              <a:ext cx="930164"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web-scale Search Index</a:t>
              </a:r>
              <a:endParaRPr sz="1400" b="0" i="0" u="none" strike="noStrike" cap="none">
                <a:solidFill>
                  <a:srgbClr val="000000"/>
                </a:solidFill>
                <a:latin typeface="Helvetica Neue"/>
                <a:ea typeface="Helvetica Neue"/>
                <a:cs typeface="Helvetica Neue"/>
                <a:sym typeface="Helvetica Neue"/>
              </a:endParaRPr>
            </a:p>
          </p:txBody>
        </p:sp>
        <p:sp>
          <p:nvSpPr>
            <p:cNvPr id="303" name="Google Shape;303;p26"/>
            <p:cNvSpPr/>
            <p:nvPr/>
          </p:nvSpPr>
          <p:spPr>
            <a:xfrm>
              <a:off x="2212429" y="1187181"/>
              <a:ext cx="930164" cy="547741"/>
            </a:xfrm>
            <a:prstGeom prst="roundRect">
              <a:avLst>
                <a:gd name="adj" fmla="val 16667"/>
              </a:avLst>
            </a:prstGeom>
            <a:solidFill>
              <a:srgbClr val="FF9B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04" name="Google Shape;304;p26"/>
            <p:cNvSpPr txBox="1"/>
            <p:nvPr/>
          </p:nvSpPr>
          <p:spPr>
            <a:xfrm>
              <a:off x="2212429" y="1292527"/>
              <a:ext cx="930164"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NTENT </a:t>
              </a: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Web Search</a:t>
              </a:r>
              <a:endParaRPr sz="1400" b="0" i="0" u="none" strike="noStrike" cap="none">
                <a:solidFill>
                  <a:srgbClr val="000000"/>
                </a:solidFill>
                <a:latin typeface="Helvetica Neue"/>
                <a:ea typeface="Helvetica Neue"/>
                <a:cs typeface="Helvetica Neue"/>
                <a:sym typeface="Helvetica Neue"/>
              </a:endParaRPr>
            </a:p>
          </p:txBody>
        </p:sp>
        <p:sp>
          <p:nvSpPr>
            <p:cNvPr id="305" name="Google Shape;305;p26"/>
            <p:cNvSpPr/>
            <p:nvPr/>
          </p:nvSpPr>
          <p:spPr>
            <a:xfrm>
              <a:off x="3253074" y="2762400"/>
              <a:ext cx="930164" cy="547741"/>
            </a:xfrm>
            <a:prstGeom prst="roundRect">
              <a:avLst>
                <a:gd name="adj" fmla="val 16667"/>
              </a:avLst>
            </a:prstGeom>
            <a:solidFill>
              <a:srgbClr val="B8CB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06" name="Google Shape;306;p26"/>
            <p:cNvSpPr txBox="1"/>
            <p:nvPr/>
          </p:nvSpPr>
          <p:spPr>
            <a:xfrm>
              <a:off x="3253074" y="2858170"/>
              <a:ext cx="930164"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Geolocation</a:t>
              </a: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Service</a:t>
              </a:r>
              <a:endParaRPr sz="1400" b="0" i="0" u="none" strike="noStrike" cap="none">
                <a:solidFill>
                  <a:srgbClr val="000000"/>
                </a:solidFill>
                <a:latin typeface="Helvetica Neue"/>
                <a:ea typeface="Helvetica Neue"/>
                <a:cs typeface="Helvetica Neue"/>
                <a:sym typeface="Helvetica Neue"/>
              </a:endParaRPr>
            </a:p>
          </p:txBody>
        </p:sp>
        <p:cxnSp>
          <p:nvCxnSpPr>
            <p:cNvPr id="307" name="Google Shape;307;p26"/>
            <p:cNvCxnSpPr/>
            <p:nvPr/>
          </p:nvCxnSpPr>
          <p:spPr>
            <a:xfrm>
              <a:off x="4042317" y="3757447"/>
              <a:ext cx="443580" cy="0"/>
            </a:xfrm>
            <a:prstGeom prst="straightConnector1">
              <a:avLst/>
            </a:prstGeom>
            <a:noFill/>
            <a:ln w="31750" cap="flat" cmpd="sng">
              <a:solidFill>
                <a:srgbClr val="5A5A5A"/>
              </a:solidFill>
              <a:prstDash val="solid"/>
              <a:round/>
              <a:headEnd type="none" w="sm" len="sm"/>
              <a:tailEnd type="triangle" w="med" len="med"/>
            </a:ln>
          </p:spPr>
        </p:cxnSp>
        <p:sp>
          <p:nvSpPr>
            <p:cNvPr id="308" name="Google Shape;308;p26"/>
            <p:cNvSpPr/>
            <p:nvPr/>
          </p:nvSpPr>
          <p:spPr>
            <a:xfrm>
              <a:off x="3247470" y="3470908"/>
              <a:ext cx="935768" cy="547741"/>
            </a:xfrm>
            <a:prstGeom prst="roundRect">
              <a:avLst>
                <a:gd name="adj" fmla="val 16667"/>
              </a:avLst>
            </a:prstGeom>
            <a:solidFill>
              <a:srgbClr val="B8CB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09" name="Google Shape;309;p26"/>
            <p:cNvSpPr txBox="1"/>
            <p:nvPr/>
          </p:nvSpPr>
          <p:spPr>
            <a:xfrm>
              <a:off x="3247470" y="3584444"/>
              <a:ext cx="935768"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User Profile </a:t>
              </a: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and History</a:t>
              </a:r>
              <a:endParaRPr sz="1400" b="0" i="0" u="none" strike="noStrike" cap="none">
                <a:solidFill>
                  <a:srgbClr val="000000"/>
                </a:solidFill>
                <a:latin typeface="Helvetica Neue"/>
                <a:ea typeface="Helvetica Neue"/>
                <a:cs typeface="Helvetica Neue"/>
                <a:sym typeface="Helvetica Neue"/>
              </a:endParaRPr>
            </a:p>
          </p:txBody>
        </p:sp>
        <p:cxnSp>
          <p:nvCxnSpPr>
            <p:cNvPr id="310" name="Google Shape;310;p26"/>
            <p:cNvCxnSpPr/>
            <p:nvPr/>
          </p:nvCxnSpPr>
          <p:spPr>
            <a:xfrm>
              <a:off x="2471390" y="3742375"/>
              <a:ext cx="729010" cy="0"/>
            </a:xfrm>
            <a:prstGeom prst="straightConnector1">
              <a:avLst/>
            </a:prstGeom>
            <a:noFill/>
            <a:ln w="31750" cap="flat" cmpd="sng">
              <a:solidFill>
                <a:srgbClr val="5A5A5A"/>
              </a:solidFill>
              <a:prstDash val="solid"/>
              <a:round/>
              <a:headEnd type="none" w="sm" len="sm"/>
              <a:tailEnd type="triangle" w="med" len="med"/>
            </a:ln>
          </p:spPr>
        </p:cxnSp>
        <p:cxnSp>
          <p:nvCxnSpPr>
            <p:cNvPr id="311" name="Google Shape;311;p26"/>
            <p:cNvCxnSpPr/>
            <p:nvPr/>
          </p:nvCxnSpPr>
          <p:spPr>
            <a:xfrm rot="10800000">
              <a:off x="2456780" y="3354257"/>
              <a:ext cx="0" cy="825263"/>
            </a:xfrm>
            <a:prstGeom prst="straightConnector1">
              <a:avLst/>
            </a:prstGeom>
            <a:noFill/>
            <a:ln w="31750" cap="flat" cmpd="sng">
              <a:solidFill>
                <a:srgbClr val="5A5A5A"/>
              </a:solidFill>
              <a:prstDash val="solid"/>
              <a:round/>
              <a:headEnd type="none" w="sm" len="sm"/>
              <a:tailEnd type="none" w="sm" len="sm"/>
            </a:ln>
          </p:spPr>
        </p:cxnSp>
        <p:sp>
          <p:nvSpPr>
            <p:cNvPr id="312" name="Google Shape;312;p26"/>
            <p:cNvSpPr/>
            <p:nvPr/>
          </p:nvSpPr>
          <p:spPr>
            <a:xfrm>
              <a:off x="4676990" y="2747328"/>
              <a:ext cx="2242417" cy="1256227"/>
            </a:xfrm>
            <a:prstGeom prst="roundRect">
              <a:avLst>
                <a:gd name="adj" fmla="val 16667"/>
              </a:avLst>
            </a:prstGeom>
            <a:solidFill>
              <a:srgbClr val="5A5A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13" name="Google Shape;313;p26"/>
            <p:cNvSpPr txBox="1"/>
            <p:nvPr/>
          </p:nvSpPr>
          <p:spPr>
            <a:xfrm>
              <a:off x="5081273" y="3684908"/>
              <a:ext cx="1440038"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Decision Engine</a:t>
              </a:r>
              <a:endParaRPr sz="1400" b="0" i="0" u="none" strike="noStrike" cap="none">
                <a:solidFill>
                  <a:srgbClr val="000000"/>
                </a:solidFill>
                <a:latin typeface="Helvetica Neue"/>
                <a:ea typeface="Helvetica Neue"/>
                <a:cs typeface="Helvetica Neue"/>
                <a:sym typeface="Helvetica Neue"/>
              </a:endParaRPr>
            </a:p>
          </p:txBody>
        </p:sp>
        <p:pic>
          <p:nvPicPr>
            <p:cNvPr id="314" name="Google Shape;314;p26"/>
            <p:cNvPicPr preferRelativeResize="0"/>
            <p:nvPr/>
          </p:nvPicPr>
          <p:blipFill rotWithShape="1">
            <a:blip r:embed="rId3">
              <a:alphaModFix/>
            </a:blip>
            <a:srcRect/>
            <a:stretch/>
          </p:blipFill>
          <p:spPr>
            <a:xfrm>
              <a:off x="5434447" y="2868345"/>
              <a:ext cx="727502" cy="777105"/>
            </a:xfrm>
            <a:prstGeom prst="rect">
              <a:avLst/>
            </a:prstGeom>
            <a:noFill/>
            <a:ln>
              <a:noFill/>
            </a:ln>
          </p:spPr>
        </p:pic>
        <p:sp>
          <p:nvSpPr>
            <p:cNvPr id="315" name="Google Shape;315;p26"/>
            <p:cNvSpPr/>
            <p:nvPr/>
          </p:nvSpPr>
          <p:spPr>
            <a:xfrm>
              <a:off x="7415049" y="2837791"/>
              <a:ext cx="930164" cy="547741"/>
            </a:xfrm>
            <a:prstGeom prst="roundRect">
              <a:avLst>
                <a:gd name="adj" fmla="val 16667"/>
              </a:avLst>
            </a:prstGeom>
            <a:solidFill>
              <a:srgbClr val="B8CB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16" name="Google Shape;316;p26"/>
            <p:cNvSpPr txBox="1"/>
            <p:nvPr/>
          </p:nvSpPr>
          <p:spPr>
            <a:xfrm>
              <a:off x="7415049" y="2854263"/>
              <a:ext cx="930164"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Natural Language Processing</a:t>
              </a:r>
              <a:endParaRPr sz="1400" b="0" i="0" u="none" strike="noStrike" cap="none">
                <a:solidFill>
                  <a:srgbClr val="000000"/>
                </a:solidFill>
                <a:latin typeface="Helvetica Neue"/>
                <a:ea typeface="Helvetica Neue"/>
                <a:cs typeface="Helvetica Neue"/>
                <a:sym typeface="Helvetica Neue"/>
              </a:endParaRPr>
            </a:p>
          </p:txBody>
        </p:sp>
        <p:sp>
          <p:nvSpPr>
            <p:cNvPr id="317" name="Google Shape;317;p26"/>
            <p:cNvSpPr/>
            <p:nvPr/>
          </p:nvSpPr>
          <p:spPr>
            <a:xfrm>
              <a:off x="8570610" y="2837791"/>
              <a:ext cx="930164" cy="547741"/>
            </a:xfrm>
            <a:prstGeom prst="roundRect">
              <a:avLst>
                <a:gd name="adj" fmla="val 16667"/>
              </a:avLst>
            </a:prstGeom>
            <a:solidFill>
              <a:srgbClr val="B8CB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18" name="Google Shape;318;p26"/>
            <p:cNvSpPr txBox="1"/>
            <p:nvPr/>
          </p:nvSpPr>
          <p:spPr>
            <a:xfrm>
              <a:off x="8570610" y="2933561"/>
              <a:ext cx="930164"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Semantic Processing</a:t>
              </a:r>
              <a:endParaRPr sz="1400" b="0" i="0" u="none" strike="noStrike" cap="none">
                <a:solidFill>
                  <a:srgbClr val="000000"/>
                </a:solidFill>
                <a:latin typeface="Helvetica Neue"/>
                <a:ea typeface="Helvetica Neue"/>
                <a:cs typeface="Helvetica Neue"/>
                <a:sym typeface="Helvetica Neue"/>
              </a:endParaRPr>
            </a:p>
          </p:txBody>
        </p:sp>
        <p:sp>
          <p:nvSpPr>
            <p:cNvPr id="319" name="Google Shape;319;p26"/>
            <p:cNvSpPr/>
            <p:nvPr/>
          </p:nvSpPr>
          <p:spPr>
            <a:xfrm>
              <a:off x="9726171" y="2837791"/>
              <a:ext cx="930164" cy="547741"/>
            </a:xfrm>
            <a:prstGeom prst="roundRect">
              <a:avLst>
                <a:gd name="adj" fmla="val 16667"/>
              </a:avLst>
            </a:prstGeom>
            <a:solidFill>
              <a:srgbClr val="B8CB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20" name="Google Shape;320;p26"/>
            <p:cNvSpPr txBox="1"/>
            <p:nvPr/>
          </p:nvSpPr>
          <p:spPr>
            <a:xfrm>
              <a:off x="9726171" y="2933561"/>
              <a:ext cx="930164"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Artificial Intelligence</a:t>
              </a:r>
              <a:endParaRPr sz="1400" b="0" i="0" u="none" strike="noStrike" cap="none">
                <a:solidFill>
                  <a:srgbClr val="000000"/>
                </a:solidFill>
                <a:latin typeface="Helvetica Neue"/>
                <a:ea typeface="Helvetica Neue"/>
                <a:cs typeface="Helvetica Neue"/>
                <a:sym typeface="Helvetica Neue"/>
              </a:endParaRPr>
            </a:p>
          </p:txBody>
        </p:sp>
        <p:sp>
          <p:nvSpPr>
            <p:cNvPr id="321" name="Google Shape;321;p26"/>
            <p:cNvSpPr/>
            <p:nvPr/>
          </p:nvSpPr>
          <p:spPr>
            <a:xfrm>
              <a:off x="7413159" y="3652976"/>
              <a:ext cx="1502228" cy="385804"/>
            </a:xfrm>
            <a:prstGeom prst="roundRect">
              <a:avLst>
                <a:gd name="adj" fmla="val 16667"/>
              </a:avLst>
            </a:prstGeom>
            <a:solidFill>
              <a:srgbClr val="B8CB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22" name="Google Shape;322;p26"/>
            <p:cNvSpPr txBox="1"/>
            <p:nvPr/>
          </p:nvSpPr>
          <p:spPr>
            <a:xfrm>
              <a:off x="7413159" y="3669447"/>
              <a:ext cx="1502228"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Machine Learning Decision Engine</a:t>
              </a:r>
              <a:endParaRPr sz="1400" b="0" i="0" u="none" strike="noStrike" cap="none">
                <a:solidFill>
                  <a:srgbClr val="000000"/>
                </a:solidFill>
                <a:latin typeface="Helvetica Neue"/>
                <a:ea typeface="Helvetica Neue"/>
                <a:cs typeface="Helvetica Neue"/>
                <a:sym typeface="Helvetica Neue"/>
              </a:endParaRPr>
            </a:p>
          </p:txBody>
        </p:sp>
        <p:sp>
          <p:nvSpPr>
            <p:cNvPr id="323" name="Google Shape;323;p26"/>
            <p:cNvSpPr/>
            <p:nvPr/>
          </p:nvSpPr>
          <p:spPr>
            <a:xfrm>
              <a:off x="9706076" y="3579964"/>
              <a:ext cx="984109" cy="492958"/>
            </a:xfrm>
            <a:prstGeom prst="can">
              <a:avLst>
                <a:gd name="adj" fmla="val 25000"/>
              </a:avLst>
            </a:prstGeom>
            <a:solidFill>
              <a:srgbClr val="B8CB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24" name="Google Shape;324;p26"/>
            <p:cNvSpPr txBox="1"/>
            <p:nvPr/>
          </p:nvSpPr>
          <p:spPr>
            <a:xfrm>
              <a:off x="9706075" y="3772723"/>
              <a:ext cx="984109"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ML Models</a:t>
              </a:r>
              <a:endParaRPr sz="1400" b="0" i="0" u="none" strike="noStrike" cap="none">
                <a:solidFill>
                  <a:srgbClr val="000000"/>
                </a:solidFill>
                <a:latin typeface="Helvetica Neue"/>
                <a:ea typeface="Helvetica Neue"/>
                <a:cs typeface="Helvetica Neue"/>
                <a:sym typeface="Helvetica Neue"/>
              </a:endParaRPr>
            </a:p>
          </p:txBody>
        </p:sp>
        <p:cxnSp>
          <p:nvCxnSpPr>
            <p:cNvPr id="325" name="Google Shape;325;p26"/>
            <p:cNvCxnSpPr/>
            <p:nvPr/>
          </p:nvCxnSpPr>
          <p:spPr>
            <a:xfrm>
              <a:off x="8997168" y="3851280"/>
              <a:ext cx="654008" cy="0"/>
            </a:xfrm>
            <a:prstGeom prst="straightConnector1">
              <a:avLst/>
            </a:prstGeom>
            <a:noFill/>
            <a:ln w="31750" cap="flat" cmpd="sng">
              <a:solidFill>
                <a:srgbClr val="5A5A5A"/>
              </a:solidFill>
              <a:prstDash val="solid"/>
              <a:round/>
              <a:headEnd type="triangle" w="med" len="med"/>
              <a:tailEnd type="triangle" w="med" len="med"/>
            </a:ln>
          </p:spPr>
        </p:cxnSp>
        <p:cxnSp>
          <p:nvCxnSpPr>
            <p:cNvPr id="326" name="Google Shape;326;p26"/>
            <p:cNvCxnSpPr/>
            <p:nvPr/>
          </p:nvCxnSpPr>
          <p:spPr>
            <a:xfrm>
              <a:off x="5322132" y="4072922"/>
              <a:ext cx="0" cy="867002"/>
            </a:xfrm>
            <a:prstGeom prst="straightConnector1">
              <a:avLst/>
            </a:prstGeom>
            <a:noFill/>
            <a:ln w="31750" cap="flat" cmpd="sng">
              <a:solidFill>
                <a:srgbClr val="5A5A5A"/>
              </a:solidFill>
              <a:prstDash val="solid"/>
              <a:round/>
              <a:headEnd type="triangle" w="med" len="med"/>
              <a:tailEnd type="triangle" w="med" len="med"/>
            </a:ln>
          </p:spPr>
        </p:cxnSp>
        <p:sp>
          <p:nvSpPr>
            <p:cNvPr id="327" name="Google Shape;327;p26"/>
            <p:cNvSpPr txBox="1"/>
            <p:nvPr/>
          </p:nvSpPr>
          <p:spPr>
            <a:xfrm>
              <a:off x="8157626" y="2581667"/>
              <a:ext cx="1756131"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5A5A5A"/>
                  </a:solidFill>
                  <a:latin typeface="Helvetica Neue"/>
                  <a:ea typeface="Helvetica Neue"/>
                  <a:cs typeface="Helvetica Neue"/>
                  <a:sym typeface="Helvetica Neue"/>
                </a:rPr>
                <a:t>Interpretation Engine</a:t>
              </a:r>
              <a:endParaRPr sz="1400" b="0" i="0" u="none" strike="noStrike" cap="none">
                <a:solidFill>
                  <a:srgbClr val="000000"/>
                </a:solidFill>
                <a:latin typeface="Helvetica Neue"/>
                <a:ea typeface="Helvetica Neue"/>
                <a:cs typeface="Helvetica Neue"/>
                <a:sym typeface="Helvetica Neue"/>
              </a:endParaRPr>
            </a:p>
          </p:txBody>
        </p:sp>
        <p:sp>
          <p:nvSpPr>
            <p:cNvPr id="328" name="Google Shape;328;p26"/>
            <p:cNvSpPr/>
            <p:nvPr/>
          </p:nvSpPr>
          <p:spPr>
            <a:xfrm>
              <a:off x="7254275" y="2582150"/>
              <a:ext cx="3682190" cy="896463"/>
            </a:xfrm>
            <a:prstGeom prst="roundRect">
              <a:avLst>
                <a:gd name="adj" fmla="val 16667"/>
              </a:avLst>
            </a:prstGeom>
            <a:noFill/>
            <a:ln w="25400" cap="flat" cmpd="sng">
              <a:solidFill>
                <a:srgbClr val="5A5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cxnSp>
          <p:nvCxnSpPr>
            <p:cNvPr id="329" name="Google Shape;329;p26"/>
            <p:cNvCxnSpPr/>
            <p:nvPr/>
          </p:nvCxnSpPr>
          <p:spPr>
            <a:xfrm>
              <a:off x="1712252" y="5184753"/>
              <a:ext cx="1756378" cy="0"/>
            </a:xfrm>
            <a:prstGeom prst="straightConnector1">
              <a:avLst/>
            </a:prstGeom>
            <a:noFill/>
            <a:ln w="31750" cap="flat" cmpd="sng">
              <a:solidFill>
                <a:srgbClr val="5A5A5A"/>
              </a:solidFill>
              <a:prstDash val="solid"/>
              <a:round/>
              <a:headEnd type="none" w="sm" len="sm"/>
              <a:tailEnd type="none" w="sm" len="sm"/>
            </a:ln>
          </p:spPr>
        </p:cxnSp>
        <p:cxnSp>
          <p:nvCxnSpPr>
            <p:cNvPr id="330" name="Google Shape;330;p26"/>
            <p:cNvCxnSpPr/>
            <p:nvPr/>
          </p:nvCxnSpPr>
          <p:spPr>
            <a:xfrm>
              <a:off x="3388680" y="5184753"/>
              <a:ext cx="265123" cy="0"/>
            </a:xfrm>
            <a:prstGeom prst="straightConnector1">
              <a:avLst/>
            </a:prstGeom>
            <a:noFill/>
            <a:ln w="31750" cap="flat" cmpd="sng">
              <a:solidFill>
                <a:srgbClr val="5A5A5A"/>
              </a:solidFill>
              <a:prstDash val="solid"/>
              <a:round/>
              <a:headEnd type="none" w="sm" len="sm"/>
              <a:tailEnd type="triangle" w="med" len="med"/>
            </a:ln>
          </p:spPr>
        </p:cxnSp>
        <p:cxnSp>
          <p:nvCxnSpPr>
            <p:cNvPr id="331" name="Google Shape;331;p26"/>
            <p:cNvCxnSpPr/>
            <p:nvPr/>
          </p:nvCxnSpPr>
          <p:spPr>
            <a:xfrm>
              <a:off x="3698701" y="4529319"/>
              <a:ext cx="6499428" cy="0"/>
            </a:xfrm>
            <a:prstGeom prst="straightConnector1">
              <a:avLst/>
            </a:prstGeom>
            <a:noFill/>
            <a:ln w="31750" cap="flat" cmpd="sng">
              <a:solidFill>
                <a:srgbClr val="5A5A5A"/>
              </a:solidFill>
              <a:prstDash val="solid"/>
              <a:round/>
              <a:headEnd type="none" w="sm" len="sm"/>
              <a:tailEnd type="none" w="sm" len="sm"/>
            </a:ln>
          </p:spPr>
        </p:cxnSp>
        <p:cxnSp>
          <p:nvCxnSpPr>
            <p:cNvPr id="332" name="Google Shape;332;p26"/>
            <p:cNvCxnSpPr/>
            <p:nvPr/>
          </p:nvCxnSpPr>
          <p:spPr>
            <a:xfrm rot="10800000">
              <a:off x="3718156" y="4072922"/>
              <a:ext cx="0" cy="456397"/>
            </a:xfrm>
            <a:prstGeom prst="straightConnector1">
              <a:avLst/>
            </a:prstGeom>
            <a:noFill/>
            <a:ln w="31750" cap="flat" cmpd="sng">
              <a:solidFill>
                <a:srgbClr val="5A5A5A"/>
              </a:solidFill>
              <a:prstDash val="solid"/>
              <a:round/>
              <a:headEnd type="none" w="sm" len="sm"/>
              <a:tailEnd type="triangle" w="med" len="med"/>
            </a:ln>
          </p:spPr>
        </p:cxnSp>
        <p:cxnSp>
          <p:nvCxnSpPr>
            <p:cNvPr id="333" name="Google Shape;333;p26"/>
            <p:cNvCxnSpPr/>
            <p:nvPr/>
          </p:nvCxnSpPr>
          <p:spPr>
            <a:xfrm rot="10800000">
              <a:off x="10184589" y="4201881"/>
              <a:ext cx="0" cy="327438"/>
            </a:xfrm>
            <a:prstGeom prst="straightConnector1">
              <a:avLst/>
            </a:prstGeom>
            <a:noFill/>
            <a:ln w="31750" cap="flat" cmpd="sng">
              <a:solidFill>
                <a:srgbClr val="5A5A5A"/>
              </a:solidFill>
              <a:prstDash val="solid"/>
              <a:round/>
              <a:headEnd type="none" w="sm" len="sm"/>
              <a:tailEnd type="triangle" w="med" len="med"/>
            </a:ln>
          </p:spPr>
        </p:cxnSp>
        <p:cxnSp>
          <p:nvCxnSpPr>
            <p:cNvPr id="334" name="Google Shape;334;p26"/>
            <p:cNvCxnSpPr/>
            <p:nvPr/>
          </p:nvCxnSpPr>
          <p:spPr>
            <a:xfrm>
              <a:off x="6448244" y="3992447"/>
              <a:ext cx="0" cy="271072"/>
            </a:xfrm>
            <a:prstGeom prst="straightConnector1">
              <a:avLst/>
            </a:prstGeom>
            <a:noFill/>
            <a:ln w="31750" cap="flat" cmpd="sng">
              <a:solidFill>
                <a:srgbClr val="5A5A5A"/>
              </a:solidFill>
              <a:prstDash val="solid"/>
              <a:round/>
              <a:headEnd type="none" w="sm" len="sm"/>
              <a:tailEnd type="triangle" w="med" len="med"/>
            </a:ln>
          </p:spPr>
        </p:cxnSp>
        <p:sp>
          <p:nvSpPr>
            <p:cNvPr id="335" name="Google Shape;335;p26"/>
            <p:cNvSpPr/>
            <p:nvPr/>
          </p:nvSpPr>
          <p:spPr>
            <a:xfrm>
              <a:off x="5963195" y="4282840"/>
              <a:ext cx="984109" cy="492958"/>
            </a:xfrm>
            <a:prstGeom prst="can">
              <a:avLst>
                <a:gd name="adj" fmla="val 25000"/>
              </a:avLst>
            </a:prstGeom>
            <a:solidFill>
              <a:srgbClr val="374B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36" name="Google Shape;336;p26"/>
            <p:cNvSpPr txBox="1"/>
            <p:nvPr/>
          </p:nvSpPr>
          <p:spPr>
            <a:xfrm>
              <a:off x="5963194" y="4475599"/>
              <a:ext cx="984109"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Data Logging</a:t>
              </a:r>
              <a:endParaRPr sz="1400" b="0" i="0" u="none" strike="noStrike" cap="none">
                <a:solidFill>
                  <a:srgbClr val="000000"/>
                </a:solidFill>
                <a:latin typeface="Helvetica Neue"/>
                <a:ea typeface="Helvetica Neue"/>
                <a:cs typeface="Helvetica Neue"/>
                <a:sym typeface="Helvetica Neue"/>
              </a:endParaRPr>
            </a:p>
          </p:txBody>
        </p:sp>
        <p:sp>
          <p:nvSpPr>
            <p:cNvPr id="337" name="Google Shape;337;p26"/>
            <p:cNvSpPr/>
            <p:nvPr/>
          </p:nvSpPr>
          <p:spPr>
            <a:xfrm>
              <a:off x="3718156" y="4995887"/>
              <a:ext cx="3229144" cy="320669"/>
            </a:xfrm>
            <a:prstGeom prst="roundRect">
              <a:avLst>
                <a:gd name="adj" fmla="val 16667"/>
              </a:avLst>
            </a:prstGeom>
            <a:solidFill>
              <a:srgbClr val="4A67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38" name="Google Shape;338;p26"/>
            <p:cNvSpPr txBox="1"/>
            <p:nvPr/>
          </p:nvSpPr>
          <p:spPr>
            <a:xfrm>
              <a:off x="3718156" y="5046631"/>
              <a:ext cx="3229144"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Expert Services</a:t>
              </a:r>
              <a:endParaRPr sz="1400" b="0" i="0" u="none" strike="noStrike" cap="none">
                <a:solidFill>
                  <a:srgbClr val="000000"/>
                </a:solidFill>
                <a:latin typeface="Helvetica Neue"/>
                <a:ea typeface="Helvetica Neue"/>
                <a:cs typeface="Helvetica Neue"/>
                <a:sym typeface="Helvetica Neue"/>
              </a:endParaRPr>
            </a:p>
          </p:txBody>
        </p:sp>
        <p:cxnSp>
          <p:nvCxnSpPr>
            <p:cNvPr id="339" name="Google Shape;339;p26"/>
            <p:cNvCxnSpPr/>
            <p:nvPr/>
          </p:nvCxnSpPr>
          <p:spPr>
            <a:xfrm rot="10800000">
              <a:off x="4163783" y="5356984"/>
              <a:ext cx="1166" cy="405446"/>
            </a:xfrm>
            <a:prstGeom prst="straightConnector1">
              <a:avLst/>
            </a:prstGeom>
            <a:noFill/>
            <a:ln w="31750" cap="flat" cmpd="sng">
              <a:solidFill>
                <a:srgbClr val="5A5A5A"/>
              </a:solidFill>
              <a:prstDash val="solid"/>
              <a:round/>
              <a:headEnd type="none" w="sm" len="sm"/>
              <a:tailEnd type="triangle" w="med" len="med"/>
            </a:ln>
          </p:spPr>
        </p:cxnSp>
        <p:sp>
          <p:nvSpPr>
            <p:cNvPr id="340" name="Google Shape;340;p26"/>
            <p:cNvSpPr/>
            <p:nvPr/>
          </p:nvSpPr>
          <p:spPr>
            <a:xfrm>
              <a:off x="3698701" y="5551766"/>
              <a:ext cx="930164" cy="547741"/>
            </a:xfrm>
            <a:prstGeom prst="roundRect">
              <a:avLst>
                <a:gd name="adj" fmla="val 16667"/>
              </a:avLst>
            </a:prstGeom>
            <a:solidFill>
              <a:srgbClr val="4A67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41" name="Google Shape;341;p26"/>
            <p:cNvSpPr txBox="1"/>
            <p:nvPr/>
          </p:nvSpPr>
          <p:spPr>
            <a:xfrm>
              <a:off x="3698701" y="5574286"/>
              <a:ext cx="930164"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3</a:t>
              </a:r>
              <a:r>
                <a:rPr lang="en-US" sz="900" b="1" i="0" u="none" strike="noStrike" cap="none" baseline="30000">
                  <a:solidFill>
                    <a:srgbClr val="FFFFFF"/>
                  </a:solidFill>
                  <a:latin typeface="Helvetica Neue"/>
                  <a:ea typeface="Helvetica Neue"/>
                  <a:cs typeface="Helvetica Neue"/>
                  <a:sym typeface="Helvetica Neue"/>
                </a:rPr>
                <a:t>rd</a:t>
              </a:r>
              <a:r>
                <a:rPr lang="en-US" sz="900" b="1" i="0" u="none" strike="noStrike" cap="none">
                  <a:solidFill>
                    <a:srgbClr val="FFFFFF"/>
                  </a:solidFill>
                  <a:latin typeface="Helvetica Neue"/>
                  <a:ea typeface="Helvetica Neue"/>
                  <a:cs typeface="Helvetica Neue"/>
                  <a:sym typeface="Helvetica Neue"/>
                </a:rPr>
                <a:t> Party External Experts</a:t>
              </a:r>
              <a:endParaRPr sz="1400" b="0" i="0" u="none" strike="noStrike" cap="none">
                <a:solidFill>
                  <a:srgbClr val="000000"/>
                </a:solidFill>
                <a:latin typeface="Helvetica Neue"/>
                <a:ea typeface="Helvetica Neue"/>
                <a:cs typeface="Helvetica Neue"/>
                <a:sym typeface="Helvetica Neue"/>
              </a:endParaRPr>
            </a:p>
          </p:txBody>
        </p:sp>
        <p:cxnSp>
          <p:nvCxnSpPr>
            <p:cNvPr id="342" name="Google Shape;342;p26"/>
            <p:cNvCxnSpPr/>
            <p:nvPr/>
          </p:nvCxnSpPr>
          <p:spPr>
            <a:xfrm rot="10800000">
              <a:off x="6484952" y="5352382"/>
              <a:ext cx="1166" cy="405446"/>
            </a:xfrm>
            <a:prstGeom prst="straightConnector1">
              <a:avLst/>
            </a:prstGeom>
            <a:noFill/>
            <a:ln w="31750" cap="flat" cmpd="sng">
              <a:solidFill>
                <a:srgbClr val="5A5A5A"/>
              </a:solidFill>
              <a:prstDash val="solid"/>
              <a:round/>
              <a:headEnd type="none" w="sm" len="sm"/>
              <a:tailEnd type="triangle" w="med" len="med"/>
            </a:ln>
          </p:spPr>
        </p:cxnSp>
        <p:sp>
          <p:nvSpPr>
            <p:cNvPr id="343" name="Google Shape;343;p26"/>
            <p:cNvSpPr/>
            <p:nvPr/>
          </p:nvSpPr>
          <p:spPr>
            <a:xfrm>
              <a:off x="6019870" y="5547164"/>
              <a:ext cx="930164" cy="547741"/>
            </a:xfrm>
            <a:prstGeom prst="roundRect">
              <a:avLst>
                <a:gd name="adj" fmla="val 16667"/>
              </a:avLst>
            </a:prstGeom>
            <a:solidFill>
              <a:srgbClr val="4A67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44" name="Google Shape;344;p26"/>
            <p:cNvSpPr txBox="1"/>
            <p:nvPr/>
          </p:nvSpPr>
          <p:spPr>
            <a:xfrm>
              <a:off x="6019870" y="5653043"/>
              <a:ext cx="930164"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3</a:t>
              </a:r>
              <a:r>
                <a:rPr lang="en-US" sz="900" b="1" i="0" u="none" strike="noStrike" cap="none" baseline="30000">
                  <a:solidFill>
                    <a:srgbClr val="FFFFFF"/>
                  </a:solidFill>
                  <a:latin typeface="Helvetica Neue"/>
                  <a:ea typeface="Helvetica Neue"/>
                  <a:cs typeface="Helvetica Neue"/>
                  <a:sym typeface="Helvetica Neue"/>
                </a:rPr>
                <a:t>rd</a:t>
              </a:r>
              <a:r>
                <a:rPr lang="en-US" sz="900" b="1" i="0" u="none" strike="noStrike" cap="none">
                  <a:solidFill>
                    <a:srgbClr val="FFFFFF"/>
                  </a:solidFill>
                  <a:latin typeface="Helvetica Neue"/>
                  <a:ea typeface="Helvetica Neue"/>
                  <a:cs typeface="Helvetica Neue"/>
                  <a:sym typeface="Helvetica Neue"/>
                </a:rPr>
                <a:t> Party </a:t>
              </a: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Data Engine</a:t>
              </a:r>
              <a:endParaRPr sz="1400" b="0" i="0" u="none" strike="noStrike" cap="none">
                <a:solidFill>
                  <a:srgbClr val="000000"/>
                </a:solidFill>
                <a:latin typeface="Helvetica Neue"/>
                <a:ea typeface="Helvetica Neue"/>
                <a:cs typeface="Helvetica Neue"/>
                <a:sym typeface="Helvetica Neue"/>
              </a:endParaRPr>
            </a:p>
          </p:txBody>
        </p:sp>
        <p:cxnSp>
          <p:nvCxnSpPr>
            <p:cNvPr id="345" name="Google Shape;345;p26"/>
            <p:cNvCxnSpPr/>
            <p:nvPr/>
          </p:nvCxnSpPr>
          <p:spPr>
            <a:xfrm rot="10800000">
              <a:off x="5322132" y="5352382"/>
              <a:ext cx="1166" cy="405446"/>
            </a:xfrm>
            <a:prstGeom prst="straightConnector1">
              <a:avLst/>
            </a:prstGeom>
            <a:noFill/>
            <a:ln w="31750" cap="flat" cmpd="sng">
              <a:solidFill>
                <a:srgbClr val="5A5A5A"/>
              </a:solidFill>
              <a:prstDash val="solid"/>
              <a:round/>
              <a:headEnd type="none" w="sm" len="sm"/>
              <a:tailEnd type="triangle" w="med" len="med"/>
            </a:ln>
          </p:spPr>
        </p:cxnSp>
        <p:sp>
          <p:nvSpPr>
            <p:cNvPr id="346" name="Google Shape;346;p26"/>
            <p:cNvSpPr/>
            <p:nvPr/>
          </p:nvSpPr>
          <p:spPr>
            <a:xfrm>
              <a:off x="4857050" y="5547164"/>
              <a:ext cx="930164" cy="547741"/>
            </a:xfrm>
            <a:prstGeom prst="roundRect">
              <a:avLst>
                <a:gd name="adj" fmla="val 16667"/>
              </a:avLst>
            </a:prstGeom>
            <a:solidFill>
              <a:srgbClr val="4A67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p:txBody>
        </p:sp>
        <p:sp>
          <p:nvSpPr>
            <p:cNvPr id="347" name="Google Shape;347;p26"/>
            <p:cNvSpPr txBox="1"/>
            <p:nvPr/>
          </p:nvSpPr>
          <p:spPr>
            <a:xfrm>
              <a:off x="4857050" y="5653043"/>
              <a:ext cx="930164"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Expert </a:t>
              </a: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Helvetica Neue"/>
                  <a:ea typeface="Helvetica Neue"/>
                  <a:cs typeface="Helvetica Neue"/>
                  <a:sym typeface="Helvetica Neue"/>
                </a:rPr>
                <a:t>Data</a:t>
              </a:r>
              <a:endParaRPr sz="1400" b="0" i="0" u="none" strike="noStrike" cap="none">
                <a:solidFill>
                  <a:srgbClr val="000000"/>
                </a:solidFill>
                <a:latin typeface="Helvetica Neue"/>
                <a:ea typeface="Helvetica Neue"/>
                <a:cs typeface="Helvetica Neue"/>
                <a:sym typeface="Helvetica Neue"/>
              </a:endParaRPr>
            </a:p>
          </p:txBody>
        </p:sp>
      </p:grpSp>
      <p:sp>
        <p:nvSpPr>
          <p:cNvPr id="348" name="Google Shape;348;p26"/>
          <p:cNvSpPr txBox="1"/>
          <p:nvPr/>
        </p:nvSpPr>
        <p:spPr>
          <a:xfrm>
            <a:off x="255805" y="133367"/>
            <a:ext cx="11521500" cy="50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800" b="1" dirty="0">
                <a:solidFill>
                  <a:srgbClr val="231F20"/>
                </a:solidFill>
                <a:latin typeface="Helvetica Neue"/>
                <a:ea typeface="Helvetica Neue"/>
                <a:cs typeface="Helvetica Neue"/>
                <a:sym typeface="Helvetica Neue"/>
              </a:rPr>
              <a:t>NTENT Search and Voice Technology Platform</a:t>
            </a:r>
            <a:endParaRPr sz="2800" b="1" dirty="0">
              <a:solidFill>
                <a:srgbClr val="231F20"/>
              </a:solidFill>
              <a:latin typeface="Helvetica Neue"/>
              <a:ea typeface="Helvetica Neue"/>
              <a:cs typeface="Helvetica Neue"/>
              <a:sym typeface="Helvetica Neue"/>
            </a:endParaRPr>
          </a:p>
        </p:txBody>
      </p:sp>
      <p:sp>
        <p:nvSpPr>
          <p:cNvPr id="349" name="Google Shape;349;p26"/>
          <p:cNvSpPr txBox="1"/>
          <p:nvPr/>
        </p:nvSpPr>
        <p:spPr>
          <a:xfrm>
            <a:off x="255790" y="530172"/>
            <a:ext cx="12138000" cy="657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37E98"/>
              </a:buClr>
              <a:buSzPts val="1400"/>
              <a:buFont typeface="Arial"/>
              <a:buNone/>
            </a:pPr>
            <a:r>
              <a:rPr lang="en-US" sz="1800" b="1" dirty="0">
                <a:solidFill>
                  <a:srgbClr val="837E98"/>
                </a:solidFill>
                <a:latin typeface="Helvetica Neue"/>
                <a:ea typeface="Helvetica Neue"/>
                <a:cs typeface="Helvetica Neue"/>
                <a:sym typeface="Helvetica Neue"/>
              </a:rPr>
              <a:t>Robust technology platform ready to power new innovations for your business.</a:t>
            </a: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72"/>
          <p:cNvSpPr txBox="1">
            <a:spLocks noGrp="1"/>
          </p:cNvSpPr>
          <p:nvPr>
            <p:ph type="title"/>
          </p:nvPr>
        </p:nvSpPr>
        <p:spPr>
          <a:xfrm>
            <a:off x="297180" y="257492"/>
            <a:ext cx="11521440" cy="5035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Helvetica Neue"/>
              <a:buNone/>
            </a:pPr>
            <a:r>
              <a:rPr lang="en-US" dirty="0"/>
              <a:t>Voice Assistant Technology Stack</a:t>
            </a:r>
            <a:endParaRPr dirty="0"/>
          </a:p>
        </p:txBody>
      </p:sp>
      <p:sp>
        <p:nvSpPr>
          <p:cNvPr id="666" name="Google Shape;666;p72"/>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b="1"/>
              <a:t>14</a:t>
            </a:fld>
            <a:endParaRPr sz="1000" b="1"/>
          </a:p>
        </p:txBody>
      </p:sp>
      <p:grpSp>
        <p:nvGrpSpPr>
          <p:cNvPr id="667" name="Google Shape;667;p72"/>
          <p:cNvGrpSpPr/>
          <p:nvPr/>
        </p:nvGrpSpPr>
        <p:grpSpPr>
          <a:xfrm>
            <a:off x="1964066" y="1349142"/>
            <a:ext cx="10117414" cy="4492558"/>
            <a:chOff x="1062843" y="1234002"/>
            <a:chExt cx="10668446" cy="4806262"/>
          </a:xfrm>
        </p:grpSpPr>
        <p:cxnSp>
          <p:nvCxnSpPr>
            <p:cNvPr id="668" name="Google Shape;668;p72"/>
            <p:cNvCxnSpPr/>
            <p:nvPr/>
          </p:nvCxnSpPr>
          <p:spPr>
            <a:xfrm>
              <a:off x="4726985" y="1234002"/>
              <a:ext cx="0" cy="3913201"/>
            </a:xfrm>
            <a:prstGeom prst="straightConnector1">
              <a:avLst/>
            </a:prstGeom>
            <a:noFill/>
            <a:ln w="19050" cap="flat" cmpd="sng">
              <a:solidFill>
                <a:srgbClr val="E3E3E3"/>
              </a:solidFill>
              <a:prstDash val="dash"/>
              <a:miter lim="800000"/>
              <a:headEnd type="none" w="sm" len="sm"/>
              <a:tailEnd type="none" w="sm" len="sm"/>
            </a:ln>
          </p:spPr>
        </p:cxnSp>
        <p:cxnSp>
          <p:nvCxnSpPr>
            <p:cNvPr id="669" name="Google Shape;669;p72"/>
            <p:cNvCxnSpPr/>
            <p:nvPr/>
          </p:nvCxnSpPr>
          <p:spPr>
            <a:xfrm>
              <a:off x="3774737" y="2954673"/>
              <a:ext cx="0" cy="1075863"/>
            </a:xfrm>
            <a:prstGeom prst="straightConnector1">
              <a:avLst/>
            </a:prstGeom>
            <a:noFill/>
            <a:ln w="31750" cap="flat" cmpd="sng">
              <a:solidFill>
                <a:srgbClr val="5A5A5A"/>
              </a:solidFill>
              <a:prstDash val="solid"/>
              <a:miter lim="800000"/>
              <a:headEnd type="none" w="sm" len="sm"/>
              <a:tailEnd type="triangle" w="med" len="med"/>
            </a:ln>
          </p:spPr>
        </p:cxnSp>
        <p:cxnSp>
          <p:nvCxnSpPr>
            <p:cNvPr id="670" name="Google Shape;670;p72"/>
            <p:cNvCxnSpPr/>
            <p:nvPr/>
          </p:nvCxnSpPr>
          <p:spPr>
            <a:xfrm>
              <a:off x="4202997" y="2602638"/>
              <a:ext cx="1862458" cy="0"/>
            </a:xfrm>
            <a:prstGeom prst="straightConnector1">
              <a:avLst/>
            </a:prstGeom>
            <a:noFill/>
            <a:ln w="31750" cap="flat" cmpd="sng">
              <a:solidFill>
                <a:srgbClr val="5A5A5A"/>
              </a:solidFill>
              <a:prstDash val="solid"/>
              <a:miter lim="800000"/>
              <a:headEnd type="none" w="sm" len="sm"/>
              <a:tailEnd type="triangle" w="med" len="med"/>
            </a:ln>
          </p:spPr>
        </p:cxnSp>
        <p:sp>
          <p:nvSpPr>
            <p:cNvPr id="671" name="Google Shape;671;p72"/>
            <p:cNvSpPr/>
            <p:nvPr/>
          </p:nvSpPr>
          <p:spPr>
            <a:xfrm>
              <a:off x="1062843" y="2254893"/>
              <a:ext cx="930164" cy="730465"/>
            </a:xfrm>
            <a:prstGeom prst="roundRect">
              <a:avLst>
                <a:gd name="adj" fmla="val 16667"/>
              </a:avLst>
            </a:prstGeom>
            <a:solidFill>
              <a:srgbClr val="FF9B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2" name="Google Shape;672;p72"/>
            <p:cNvSpPr txBox="1"/>
            <p:nvPr/>
          </p:nvSpPr>
          <p:spPr>
            <a:xfrm>
              <a:off x="1062843" y="2279473"/>
              <a:ext cx="93016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tx1"/>
                  </a:solidFill>
                  <a:latin typeface="Helvetica Neue"/>
                  <a:ea typeface="Helvetica Neue"/>
                  <a:cs typeface="Helvetica Neue"/>
                  <a:sym typeface="Helvetica Neue"/>
                </a:rPr>
                <a:t>Audio Processing from </a:t>
              </a:r>
              <a:endParaRPr dirty="0">
                <a:solidFill>
                  <a:schemeClr val="tx1"/>
                </a:solidFill>
              </a:endParaRPr>
            </a:p>
            <a:p>
              <a:pPr marL="0" marR="0" lvl="0" indent="0" algn="ctr" rtl="0">
                <a:spcBef>
                  <a:spcPts val="0"/>
                </a:spcBef>
                <a:spcAft>
                  <a:spcPts val="0"/>
                </a:spcAft>
                <a:buNone/>
              </a:pPr>
              <a:r>
                <a:rPr lang="en-US" sz="900" b="1" dirty="0">
                  <a:solidFill>
                    <a:schemeClr val="tx1"/>
                  </a:solidFill>
                  <a:latin typeface="Helvetica Neue"/>
                  <a:ea typeface="Helvetica Neue"/>
                  <a:cs typeface="Helvetica Neue"/>
                  <a:sym typeface="Helvetica Neue"/>
                </a:rPr>
                <a:t>Far-Field</a:t>
              </a:r>
              <a:endParaRPr dirty="0">
                <a:solidFill>
                  <a:schemeClr val="tx1"/>
                </a:solidFill>
              </a:endParaRPr>
            </a:p>
          </p:txBody>
        </p:sp>
        <p:sp>
          <p:nvSpPr>
            <p:cNvPr id="673" name="Google Shape;673;p72"/>
            <p:cNvSpPr txBox="1"/>
            <p:nvPr/>
          </p:nvSpPr>
          <p:spPr>
            <a:xfrm>
              <a:off x="1710134" y="1410619"/>
              <a:ext cx="254072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2"/>
                  </a:solidFill>
                  <a:latin typeface="Helvetica Neue"/>
                  <a:ea typeface="Helvetica Neue"/>
                  <a:cs typeface="Helvetica Neue"/>
                  <a:sym typeface="Helvetica Neue"/>
                </a:rPr>
                <a:t>Local to Appliance</a:t>
              </a:r>
              <a:endParaRPr/>
            </a:p>
          </p:txBody>
        </p:sp>
        <p:sp>
          <p:nvSpPr>
            <p:cNvPr id="674" name="Google Shape;674;p72"/>
            <p:cNvSpPr txBox="1"/>
            <p:nvPr/>
          </p:nvSpPr>
          <p:spPr>
            <a:xfrm>
              <a:off x="4726985" y="1406534"/>
              <a:ext cx="2610856"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2"/>
                  </a:solidFill>
                  <a:latin typeface="Helvetica Neue"/>
                  <a:ea typeface="Helvetica Neue"/>
                  <a:cs typeface="Helvetica Neue"/>
                  <a:sym typeface="Helvetica Neue"/>
                </a:rPr>
                <a:t>Cloud/Server Side</a:t>
              </a:r>
              <a:endParaRPr/>
            </a:p>
          </p:txBody>
        </p:sp>
        <p:sp>
          <p:nvSpPr>
            <p:cNvPr id="675" name="Google Shape;675;p72"/>
            <p:cNvSpPr/>
            <p:nvPr/>
          </p:nvSpPr>
          <p:spPr>
            <a:xfrm>
              <a:off x="2186249" y="2254893"/>
              <a:ext cx="930164" cy="730465"/>
            </a:xfrm>
            <a:prstGeom prst="roundRect">
              <a:avLst>
                <a:gd name="adj" fmla="val 16667"/>
              </a:avLst>
            </a:prstGeom>
            <a:solidFill>
              <a:srgbClr val="FF9B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6" name="Google Shape;676;p72"/>
            <p:cNvSpPr txBox="1"/>
            <p:nvPr/>
          </p:nvSpPr>
          <p:spPr>
            <a:xfrm>
              <a:off x="2186249" y="2279473"/>
              <a:ext cx="93016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tx1"/>
                  </a:solidFill>
                  <a:latin typeface="Helvetica Neue"/>
                  <a:ea typeface="Helvetica Neue"/>
                  <a:cs typeface="Helvetica Neue"/>
                  <a:sym typeface="Helvetica Neue"/>
                </a:rPr>
                <a:t>Keyword / Wake Word Processing + Model</a:t>
              </a:r>
              <a:endParaRPr dirty="0">
                <a:solidFill>
                  <a:schemeClr val="tx1"/>
                </a:solidFill>
              </a:endParaRPr>
            </a:p>
          </p:txBody>
        </p:sp>
        <p:sp>
          <p:nvSpPr>
            <p:cNvPr id="677" name="Google Shape;677;p72"/>
            <p:cNvSpPr/>
            <p:nvPr/>
          </p:nvSpPr>
          <p:spPr>
            <a:xfrm>
              <a:off x="3309655" y="2254893"/>
              <a:ext cx="930164" cy="730465"/>
            </a:xfrm>
            <a:prstGeom prst="roundRect">
              <a:avLst>
                <a:gd name="adj" fmla="val 16667"/>
              </a:avLst>
            </a:prstGeom>
            <a:solidFill>
              <a:srgbClr val="FF9B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8" name="Google Shape;678;p72"/>
            <p:cNvSpPr txBox="1"/>
            <p:nvPr/>
          </p:nvSpPr>
          <p:spPr>
            <a:xfrm>
              <a:off x="3309655" y="2279473"/>
              <a:ext cx="93016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tx1"/>
                  </a:solidFill>
                  <a:latin typeface="Helvetica Neue"/>
                  <a:ea typeface="Helvetica Neue"/>
                  <a:cs typeface="Helvetica Neue"/>
                  <a:sym typeface="Helvetica Neue"/>
                </a:rPr>
                <a:t>Abridged Command / Language Processing</a:t>
              </a:r>
              <a:endParaRPr dirty="0">
                <a:solidFill>
                  <a:schemeClr val="tx1"/>
                </a:solidFill>
              </a:endParaRPr>
            </a:p>
          </p:txBody>
        </p:sp>
        <p:sp>
          <p:nvSpPr>
            <p:cNvPr id="679" name="Google Shape;679;p72"/>
            <p:cNvSpPr/>
            <p:nvPr/>
          </p:nvSpPr>
          <p:spPr>
            <a:xfrm>
              <a:off x="1062843" y="3556617"/>
              <a:ext cx="930164" cy="504604"/>
            </a:xfrm>
            <a:prstGeom prst="roundRect">
              <a:avLst>
                <a:gd name="adj" fmla="val 16667"/>
              </a:avLst>
            </a:prstGeom>
            <a:solidFill>
              <a:srgbClr val="FF9B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0" name="Google Shape;680;p72"/>
            <p:cNvSpPr txBox="1"/>
            <p:nvPr/>
          </p:nvSpPr>
          <p:spPr>
            <a:xfrm>
              <a:off x="1062843" y="3616032"/>
              <a:ext cx="930164"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tx1"/>
                  </a:solidFill>
                  <a:latin typeface="Helvetica Neue"/>
                  <a:ea typeface="Helvetica Neue"/>
                  <a:cs typeface="Helvetica Neue"/>
                  <a:sym typeface="Helvetica Neue"/>
                </a:rPr>
                <a:t>Voice Synthesizer</a:t>
              </a:r>
              <a:endParaRPr>
                <a:solidFill>
                  <a:schemeClr val="tx1"/>
                </a:solidFill>
              </a:endParaRPr>
            </a:p>
          </p:txBody>
        </p:sp>
        <p:sp>
          <p:nvSpPr>
            <p:cNvPr id="681" name="Google Shape;681;p72"/>
            <p:cNvSpPr/>
            <p:nvPr/>
          </p:nvSpPr>
          <p:spPr>
            <a:xfrm>
              <a:off x="1062843" y="4296845"/>
              <a:ext cx="930164" cy="504604"/>
            </a:xfrm>
            <a:prstGeom prst="roundRect">
              <a:avLst>
                <a:gd name="adj" fmla="val 16667"/>
              </a:avLst>
            </a:prstGeom>
            <a:solidFill>
              <a:srgbClr val="FF9B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72"/>
            <p:cNvSpPr txBox="1"/>
            <p:nvPr/>
          </p:nvSpPr>
          <p:spPr>
            <a:xfrm>
              <a:off x="1062843" y="4356260"/>
              <a:ext cx="930164"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tx1"/>
                  </a:solidFill>
                  <a:latin typeface="Helvetica Neue"/>
                  <a:ea typeface="Helvetica Neue"/>
                  <a:cs typeface="Helvetica Neue"/>
                  <a:sym typeface="Helvetica Neue"/>
                </a:rPr>
                <a:t>Command Executor</a:t>
              </a:r>
              <a:endParaRPr dirty="0">
                <a:solidFill>
                  <a:schemeClr val="tx1"/>
                </a:solidFill>
              </a:endParaRPr>
            </a:p>
          </p:txBody>
        </p:sp>
        <p:cxnSp>
          <p:nvCxnSpPr>
            <p:cNvPr id="683" name="Google Shape;683;p72"/>
            <p:cNvCxnSpPr/>
            <p:nvPr/>
          </p:nvCxnSpPr>
          <p:spPr>
            <a:xfrm rot="10800000">
              <a:off x="2068017" y="4566825"/>
              <a:ext cx="512628" cy="0"/>
            </a:xfrm>
            <a:prstGeom prst="straightConnector1">
              <a:avLst/>
            </a:prstGeom>
            <a:noFill/>
            <a:ln w="31750" cap="flat" cmpd="sng">
              <a:solidFill>
                <a:srgbClr val="5A5A5A"/>
              </a:solidFill>
              <a:prstDash val="solid"/>
              <a:miter lim="800000"/>
              <a:headEnd type="none" w="sm" len="sm"/>
              <a:tailEnd type="triangle" w="med" len="med"/>
            </a:ln>
          </p:spPr>
        </p:cxnSp>
        <p:cxnSp>
          <p:nvCxnSpPr>
            <p:cNvPr id="684" name="Google Shape;684;p72"/>
            <p:cNvCxnSpPr/>
            <p:nvPr/>
          </p:nvCxnSpPr>
          <p:spPr>
            <a:xfrm rot="10800000">
              <a:off x="2566035" y="3799654"/>
              <a:ext cx="0" cy="767171"/>
            </a:xfrm>
            <a:prstGeom prst="straightConnector1">
              <a:avLst/>
            </a:prstGeom>
            <a:noFill/>
            <a:ln w="31750" cap="flat" cmpd="sng">
              <a:solidFill>
                <a:srgbClr val="5A5A5A"/>
              </a:solidFill>
              <a:prstDash val="solid"/>
              <a:miter lim="800000"/>
              <a:headEnd type="none" w="sm" len="sm"/>
              <a:tailEnd type="none" w="sm" len="sm"/>
            </a:ln>
          </p:spPr>
        </p:cxnSp>
        <p:cxnSp>
          <p:nvCxnSpPr>
            <p:cNvPr id="685" name="Google Shape;685;p72"/>
            <p:cNvCxnSpPr/>
            <p:nvPr/>
          </p:nvCxnSpPr>
          <p:spPr>
            <a:xfrm rot="10800000">
              <a:off x="2068017" y="3809179"/>
              <a:ext cx="512628" cy="0"/>
            </a:xfrm>
            <a:prstGeom prst="straightConnector1">
              <a:avLst/>
            </a:prstGeom>
            <a:noFill/>
            <a:ln w="31750" cap="flat" cmpd="sng">
              <a:solidFill>
                <a:srgbClr val="5A5A5A"/>
              </a:solidFill>
              <a:prstDash val="solid"/>
              <a:miter lim="800000"/>
              <a:headEnd type="none" w="sm" len="sm"/>
              <a:tailEnd type="triangle" w="med" len="med"/>
            </a:ln>
          </p:spPr>
        </p:cxnSp>
        <p:cxnSp>
          <p:nvCxnSpPr>
            <p:cNvPr id="686" name="Google Shape;686;p72"/>
            <p:cNvCxnSpPr/>
            <p:nvPr/>
          </p:nvCxnSpPr>
          <p:spPr>
            <a:xfrm>
              <a:off x="2580645" y="4183242"/>
              <a:ext cx="3718277" cy="0"/>
            </a:xfrm>
            <a:prstGeom prst="straightConnector1">
              <a:avLst/>
            </a:prstGeom>
            <a:noFill/>
            <a:ln w="31750" cap="flat" cmpd="sng">
              <a:solidFill>
                <a:srgbClr val="5A5A5A"/>
              </a:solidFill>
              <a:prstDash val="solid"/>
              <a:miter lim="800000"/>
              <a:headEnd type="none" w="sm" len="sm"/>
              <a:tailEnd type="none" w="sm" len="sm"/>
            </a:ln>
          </p:spPr>
        </p:cxnSp>
        <p:sp>
          <p:nvSpPr>
            <p:cNvPr id="687" name="Google Shape;687;p72"/>
            <p:cNvSpPr txBox="1"/>
            <p:nvPr/>
          </p:nvSpPr>
          <p:spPr>
            <a:xfrm>
              <a:off x="2498880" y="3147263"/>
              <a:ext cx="1375957"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dk2"/>
                  </a:solidFill>
                  <a:latin typeface="Helvetica Neue"/>
                  <a:ea typeface="Helvetica Neue"/>
                  <a:cs typeface="Helvetica Neue"/>
                  <a:sym typeface="Helvetica Neue"/>
                </a:rPr>
                <a:t>Local Device Commands (e.g. Play Song)</a:t>
              </a:r>
              <a:endParaRPr/>
            </a:p>
          </p:txBody>
        </p:sp>
        <p:sp>
          <p:nvSpPr>
            <p:cNvPr id="688" name="Google Shape;688;p72"/>
            <p:cNvSpPr/>
            <p:nvPr/>
          </p:nvSpPr>
          <p:spPr>
            <a:xfrm>
              <a:off x="7498921" y="2000900"/>
              <a:ext cx="1016112" cy="55746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9" name="Google Shape;689;p72"/>
            <p:cNvSpPr txBox="1"/>
            <p:nvPr/>
          </p:nvSpPr>
          <p:spPr>
            <a:xfrm>
              <a:off x="7498921" y="2092803"/>
              <a:ext cx="101611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tx1"/>
                  </a:solidFill>
                  <a:latin typeface="Helvetica Neue"/>
                  <a:ea typeface="Helvetica Neue"/>
                  <a:cs typeface="Helvetica Neue"/>
                  <a:sym typeface="Helvetica Neue"/>
                </a:rPr>
                <a:t>Machine Learning / AI</a:t>
              </a:r>
              <a:endParaRPr dirty="0">
                <a:solidFill>
                  <a:schemeClr val="tx1"/>
                </a:solidFill>
              </a:endParaRPr>
            </a:p>
          </p:txBody>
        </p:sp>
        <p:sp>
          <p:nvSpPr>
            <p:cNvPr id="690" name="Google Shape;690;p72"/>
            <p:cNvSpPr txBox="1"/>
            <p:nvPr/>
          </p:nvSpPr>
          <p:spPr>
            <a:xfrm>
              <a:off x="4889303" y="1942056"/>
              <a:ext cx="1143748"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dk2"/>
                  </a:solidFill>
                  <a:latin typeface="Helvetica Neue"/>
                  <a:ea typeface="Helvetica Neue"/>
                  <a:cs typeface="Helvetica Neue"/>
                  <a:sym typeface="Helvetica Neue"/>
                </a:rPr>
                <a:t>Compressed Audio / Audio Features</a:t>
              </a:r>
              <a:endParaRPr/>
            </a:p>
          </p:txBody>
        </p:sp>
        <p:sp>
          <p:nvSpPr>
            <p:cNvPr id="693" name="Google Shape;693;p72"/>
            <p:cNvSpPr/>
            <p:nvPr/>
          </p:nvSpPr>
          <p:spPr>
            <a:xfrm>
              <a:off x="6151046" y="3818007"/>
              <a:ext cx="930164" cy="730465"/>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4" name="Google Shape;694;p72"/>
            <p:cNvSpPr txBox="1"/>
            <p:nvPr/>
          </p:nvSpPr>
          <p:spPr>
            <a:xfrm>
              <a:off x="6151046" y="3929323"/>
              <a:ext cx="930164" cy="5078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lt1"/>
                  </a:solidFill>
                  <a:latin typeface="Helvetica Neue"/>
                  <a:ea typeface="Helvetica Neue"/>
                  <a:cs typeface="Helvetica Neue"/>
                  <a:sym typeface="Helvetica Neue"/>
                </a:rPr>
                <a:t>Command / Voice Generation</a:t>
              </a:r>
              <a:endParaRPr/>
            </a:p>
          </p:txBody>
        </p:sp>
        <p:sp>
          <p:nvSpPr>
            <p:cNvPr id="695" name="Google Shape;695;p72"/>
            <p:cNvSpPr txBox="1"/>
            <p:nvPr/>
          </p:nvSpPr>
          <p:spPr>
            <a:xfrm>
              <a:off x="6648593" y="5193168"/>
              <a:ext cx="3732879"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dk2"/>
                  </a:solidFill>
                  <a:latin typeface="Helvetica Neue"/>
                  <a:ea typeface="Helvetica Neue"/>
                  <a:cs typeface="Helvetica Neue"/>
                  <a:sym typeface="Helvetica Neue"/>
                </a:rPr>
                <a:t>Advanced AI Technology deployed in the cloud, edge served to users location where possible for performance</a:t>
              </a:r>
              <a:endParaRPr/>
            </a:p>
          </p:txBody>
        </p:sp>
        <p:sp>
          <p:nvSpPr>
            <p:cNvPr id="696" name="Google Shape;696;p72"/>
            <p:cNvSpPr txBox="1"/>
            <p:nvPr/>
          </p:nvSpPr>
          <p:spPr>
            <a:xfrm>
              <a:off x="6648593" y="5640154"/>
              <a:ext cx="3736404"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chemeClr val="dk2"/>
                  </a:solidFill>
                  <a:latin typeface="Helvetica Neue"/>
                  <a:ea typeface="Helvetica Neue"/>
                  <a:cs typeface="Helvetica Neue"/>
                  <a:sym typeface="Helvetica Neue"/>
                </a:rPr>
                <a:t>Rapid iteration and unsupervised learning of language. Instant deployment of new data integration and capabilities</a:t>
              </a:r>
              <a:endParaRPr/>
            </a:p>
          </p:txBody>
        </p:sp>
        <p:sp>
          <p:nvSpPr>
            <p:cNvPr id="697" name="Google Shape;697;p72"/>
            <p:cNvSpPr txBox="1"/>
            <p:nvPr/>
          </p:nvSpPr>
          <p:spPr>
            <a:xfrm>
              <a:off x="7501235" y="1673339"/>
              <a:ext cx="2165794"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1" dirty="0">
                  <a:solidFill>
                    <a:srgbClr val="5A5A5A"/>
                  </a:solidFill>
                  <a:latin typeface="Helvetica Neue"/>
                  <a:ea typeface="Helvetica Neue"/>
                  <a:cs typeface="Helvetica Neue"/>
                  <a:sym typeface="Helvetica Neue"/>
                </a:rPr>
                <a:t>NTENT Engine</a:t>
              </a:r>
              <a:endParaRPr sz="1800" dirty="0"/>
            </a:p>
          </p:txBody>
        </p:sp>
        <p:sp>
          <p:nvSpPr>
            <p:cNvPr id="698" name="Google Shape;698;p72"/>
            <p:cNvSpPr/>
            <p:nvPr/>
          </p:nvSpPr>
          <p:spPr>
            <a:xfrm>
              <a:off x="7337840" y="1630310"/>
              <a:ext cx="2546092" cy="3533879"/>
            </a:xfrm>
            <a:prstGeom prst="rect">
              <a:avLst/>
            </a:prstGeom>
            <a:noFill/>
            <a:ln w="25400" cap="flat" cmpd="sng">
              <a:solidFill>
                <a:srgbClr val="E3E3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9" name="Google Shape;699;p72"/>
            <p:cNvSpPr/>
            <p:nvPr/>
          </p:nvSpPr>
          <p:spPr>
            <a:xfrm>
              <a:off x="7498921" y="2637144"/>
              <a:ext cx="1016112" cy="55746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0" name="Google Shape;700;p72"/>
            <p:cNvSpPr txBox="1"/>
            <p:nvPr/>
          </p:nvSpPr>
          <p:spPr>
            <a:xfrm>
              <a:off x="7498921" y="2727756"/>
              <a:ext cx="101611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tx1"/>
                  </a:solidFill>
                  <a:latin typeface="Helvetica Neue"/>
                  <a:ea typeface="Helvetica Neue"/>
                  <a:cs typeface="Helvetica Neue"/>
                  <a:sym typeface="Helvetica Neue"/>
                </a:rPr>
                <a:t>Language Detection</a:t>
              </a:r>
              <a:endParaRPr dirty="0">
                <a:solidFill>
                  <a:schemeClr val="tx1"/>
                </a:solidFill>
              </a:endParaRPr>
            </a:p>
          </p:txBody>
        </p:sp>
        <p:sp>
          <p:nvSpPr>
            <p:cNvPr id="701" name="Google Shape;701;p72"/>
            <p:cNvSpPr/>
            <p:nvPr/>
          </p:nvSpPr>
          <p:spPr>
            <a:xfrm>
              <a:off x="7498921" y="3275143"/>
              <a:ext cx="1016112" cy="55746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2" name="Google Shape;702;p72"/>
            <p:cNvSpPr txBox="1"/>
            <p:nvPr/>
          </p:nvSpPr>
          <p:spPr>
            <a:xfrm>
              <a:off x="7405553" y="3299723"/>
              <a:ext cx="1189951" cy="5078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tx1"/>
                  </a:solidFill>
                  <a:latin typeface="Helvetica Neue"/>
                  <a:ea typeface="Helvetica Neue"/>
                  <a:cs typeface="Helvetica Neue"/>
                  <a:sym typeface="Helvetica Neue"/>
                </a:rPr>
                <a:t>Natural Language Understanding</a:t>
              </a:r>
              <a:endParaRPr dirty="0">
                <a:solidFill>
                  <a:schemeClr val="tx1"/>
                </a:solidFill>
              </a:endParaRPr>
            </a:p>
          </p:txBody>
        </p:sp>
        <p:sp>
          <p:nvSpPr>
            <p:cNvPr id="703" name="Google Shape;703;p72"/>
            <p:cNvSpPr/>
            <p:nvPr/>
          </p:nvSpPr>
          <p:spPr>
            <a:xfrm>
              <a:off x="8650917" y="3910175"/>
              <a:ext cx="1016112" cy="55746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4" name="Google Shape;704;p72"/>
            <p:cNvSpPr txBox="1"/>
            <p:nvPr/>
          </p:nvSpPr>
          <p:spPr>
            <a:xfrm>
              <a:off x="8650917" y="4004239"/>
              <a:ext cx="101611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tx1"/>
                  </a:solidFill>
                  <a:latin typeface="Helvetica Neue"/>
                  <a:ea typeface="Helvetica Neue"/>
                  <a:cs typeface="Helvetica Neue"/>
                  <a:sym typeface="Helvetica Neue"/>
                </a:rPr>
                <a:t>Knowledge Graph</a:t>
              </a:r>
              <a:endParaRPr dirty="0">
                <a:solidFill>
                  <a:schemeClr val="tx1"/>
                </a:solidFill>
              </a:endParaRPr>
            </a:p>
          </p:txBody>
        </p:sp>
        <p:sp>
          <p:nvSpPr>
            <p:cNvPr id="705" name="Google Shape;705;p72"/>
            <p:cNvSpPr/>
            <p:nvPr/>
          </p:nvSpPr>
          <p:spPr>
            <a:xfrm>
              <a:off x="7498921" y="3913142"/>
              <a:ext cx="1016112" cy="55746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6" name="Google Shape;706;p72"/>
            <p:cNvSpPr txBox="1"/>
            <p:nvPr/>
          </p:nvSpPr>
          <p:spPr>
            <a:xfrm>
              <a:off x="7498921" y="4007206"/>
              <a:ext cx="101611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a:solidFill>
                    <a:schemeClr val="tx1"/>
                  </a:solidFill>
                  <a:latin typeface="Helvetica Neue"/>
                  <a:ea typeface="Helvetica Neue"/>
                  <a:cs typeface="Helvetica Neue"/>
                  <a:sym typeface="Helvetica Neue"/>
                </a:rPr>
                <a:t>Dialog Management</a:t>
              </a:r>
              <a:endParaRPr>
                <a:solidFill>
                  <a:schemeClr val="tx1"/>
                </a:solidFill>
              </a:endParaRPr>
            </a:p>
          </p:txBody>
        </p:sp>
        <p:sp>
          <p:nvSpPr>
            <p:cNvPr id="707" name="Google Shape;707;p72"/>
            <p:cNvSpPr/>
            <p:nvPr/>
          </p:nvSpPr>
          <p:spPr>
            <a:xfrm>
              <a:off x="8650917" y="2000900"/>
              <a:ext cx="1016112" cy="55746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8" name="Google Shape;708;p72"/>
            <p:cNvSpPr txBox="1"/>
            <p:nvPr/>
          </p:nvSpPr>
          <p:spPr>
            <a:xfrm>
              <a:off x="8650917" y="2091512"/>
              <a:ext cx="101611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tx1"/>
                  </a:solidFill>
                  <a:latin typeface="Helvetica Neue"/>
                  <a:ea typeface="Helvetica Neue"/>
                  <a:cs typeface="Helvetica Neue"/>
                  <a:sym typeface="Helvetica Neue"/>
                </a:rPr>
                <a:t>Intent Detection</a:t>
              </a:r>
              <a:endParaRPr dirty="0">
                <a:solidFill>
                  <a:schemeClr val="tx1"/>
                </a:solidFill>
              </a:endParaRPr>
            </a:p>
          </p:txBody>
        </p:sp>
        <p:sp>
          <p:nvSpPr>
            <p:cNvPr id="709" name="Google Shape;709;p72"/>
            <p:cNvSpPr/>
            <p:nvPr/>
          </p:nvSpPr>
          <p:spPr>
            <a:xfrm>
              <a:off x="8650917" y="2640111"/>
              <a:ext cx="1016112" cy="55746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0" name="Google Shape;710;p72"/>
            <p:cNvSpPr txBox="1"/>
            <p:nvPr/>
          </p:nvSpPr>
          <p:spPr>
            <a:xfrm>
              <a:off x="8650917" y="2798042"/>
              <a:ext cx="1016112"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tx1"/>
                  </a:solidFill>
                  <a:latin typeface="Helvetica Neue"/>
                  <a:ea typeface="Helvetica Neue"/>
                  <a:cs typeface="Helvetica Neue"/>
                  <a:sym typeface="Helvetica Neue"/>
                </a:rPr>
                <a:t>Slot Filling</a:t>
              </a:r>
              <a:endParaRPr dirty="0">
                <a:solidFill>
                  <a:schemeClr val="tx1"/>
                </a:solidFill>
              </a:endParaRPr>
            </a:p>
          </p:txBody>
        </p:sp>
        <p:sp>
          <p:nvSpPr>
            <p:cNvPr id="711" name="Google Shape;711;p72"/>
            <p:cNvSpPr/>
            <p:nvPr/>
          </p:nvSpPr>
          <p:spPr>
            <a:xfrm>
              <a:off x="8650917" y="3275143"/>
              <a:ext cx="1016112" cy="55746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2" name="Google Shape;712;p72"/>
            <p:cNvSpPr txBox="1"/>
            <p:nvPr/>
          </p:nvSpPr>
          <p:spPr>
            <a:xfrm>
              <a:off x="8572511" y="3357886"/>
              <a:ext cx="1152877" cy="4000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tx1"/>
                  </a:solidFill>
                  <a:latin typeface="Helvetica Neue"/>
                  <a:ea typeface="Helvetica Neue"/>
                  <a:cs typeface="Helvetica Neue"/>
                  <a:sym typeface="Helvetica Neue"/>
                </a:rPr>
                <a:t>Experience Customization</a:t>
              </a:r>
              <a:endParaRPr dirty="0">
                <a:solidFill>
                  <a:schemeClr val="tx1"/>
                </a:solidFill>
              </a:endParaRPr>
            </a:p>
          </p:txBody>
        </p:sp>
        <p:sp>
          <p:nvSpPr>
            <p:cNvPr id="713" name="Google Shape;713;p72"/>
            <p:cNvSpPr/>
            <p:nvPr/>
          </p:nvSpPr>
          <p:spPr>
            <a:xfrm>
              <a:off x="8092391" y="4561699"/>
              <a:ext cx="984109" cy="492958"/>
            </a:xfrm>
            <a:prstGeom prst="can">
              <a:avLst>
                <a:gd name="adj" fmla="val 25000"/>
              </a:avLst>
            </a:prstGeom>
            <a:solidFill>
              <a:srgbClr val="B8CB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4" name="Google Shape;714;p72"/>
            <p:cNvSpPr txBox="1"/>
            <p:nvPr/>
          </p:nvSpPr>
          <p:spPr>
            <a:xfrm>
              <a:off x="8092390" y="4754458"/>
              <a:ext cx="984109"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tx1"/>
                  </a:solidFill>
                  <a:latin typeface="Helvetica Neue"/>
                  <a:ea typeface="Helvetica Neue"/>
                  <a:cs typeface="Helvetica Neue"/>
                  <a:sym typeface="Helvetica Neue"/>
                </a:rPr>
                <a:t>User Profiles</a:t>
              </a:r>
              <a:endParaRPr dirty="0">
                <a:solidFill>
                  <a:schemeClr val="tx1"/>
                </a:solidFill>
              </a:endParaRPr>
            </a:p>
          </p:txBody>
        </p:sp>
        <p:sp>
          <p:nvSpPr>
            <p:cNvPr id="715" name="Google Shape;715;p72"/>
            <p:cNvSpPr/>
            <p:nvPr/>
          </p:nvSpPr>
          <p:spPr>
            <a:xfrm>
              <a:off x="10747180" y="2725558"/>
              <a:ext cx="984109" cy="1410994"/>
            </a:xfrm>
            <a:prstGeom prst="can">
              <a:avLst>
                <a:gd name="adj" fmla="val 25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6" name="Google Shape;716;p72"/>
            <p:cNvSpPr txBox="1"/>
            <p:nvPr/>
          </p:nvSpPr>
          <p:spPr>
            <a:xfrm>
              <a:off x="10747179" y="3105930"/>
              <a:ext cx="984109" cy="7848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lt1"/>
                  </a:solidFill>
                  <a:latin typeface="Helvetica Neue"/>
                  <a:ea typeface="Helvetica Neue"/>
                  <a:cs typeface="Helvetica Neue"/>
                  <a:sym typeface="Helvetica Neue"/>
                </a:rPr>
                <a:t>3</a:t>
              </a:r>
              <a:r>
                <a:rPr lang="en-US" sz="900" b="1" baseline="30000" dirty="0">
                  <a:solidFill>
                    <a:schemeClr val="lt1"/>
                  </a:solidFill>
                  <a:latin typeface="Helvetica Neue"/>
                  <a:ea typeface="Helvetica Neue"/>
                  <a:cs typeface="Helvetica Neue"/>
                  <a:sym typeface="Helvetica Neue"/>
                </a:rPr>
                <a:t>rd</a:t>
              </a:r>
              <a:r>
                <a:rPr lang="en-US" sz="900" b="1" dirty="0">
                  <a:solidFill>
                    <a:schemeClr val="lt1"/>
                  </a:solidFill>
                  <a:latin typeface="Helvetica Neue"/>
                  <a:ea typeface="Helvetica Neue"/>
                  <a:cs typeface="Helvetica Neue"/>
                  <a:sym typeface="Helvetica Neue"/>
                </a:rPr>
                <a:t> Party Data Integrations (Music, Weather, Sports, etc.)</a:t>
              </a:r>
              <a:endParaRPr dirty="0"/>
            </a:p>
          </p:txBody>
        </p:sp>
        <p:sp>
          <p:nvSpPr>
            <p:cNvPr id="717" name="Google Shape;717;p72"/>
            <p:cNvSpPr/>
            <p:nvPr/>
          </p:nvSpPr>
          <p:spPr>
            <a:xfrm>
              <a:off x="6151046" y="2245236"/>
              <a:ext cx="930164" cy="730465"/>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8" name="Google Shape;718;p72"/>
            <p:cNvSpPr txBox="1"/>
            <p:nvPr/>
          </p:nvSpPr>
          <p:spPr>
            <a:xfrm>
              <a:off x="6151046" y="2349610"/>
              <a:ext cx="930164"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lt1"/>
                  </a:solidFill>
                  <a:latin typeface="Helvetica Neue"/>
                  <a:ea typeface="Helvetica Neue"/>
                  <a:cs typeface="Helvetica Neue"/>
                  <a:sym typeface="Helvetica Neue"/>
                </a:rPr>
                <a:t>Speech / Text Recognition</a:t>
              </a:r>
              <a:endParaRPr dirty="0"/>
            </a:p>
          </p:txBody>
        </p:sp>
        <p:cxnSp>
          <p:nvCxnSpPr>
            <p:cNvPr id="719" name="Google Shape;719;p72"/>
            <p:cNvCxnSpPr/>
            <p:nvPr/>
          </p:nvCxnSpPr>
          <p:spPr>
            <a:xfrm>
              <a:off x="10071652" y="3470422"/>
              <a:ext cx="537393" cy="0"/>
            </a:xfrm>
            <a:prstGeom prst="straightConnector1">
              <a:avLst/>
            </a:prstGeom>
            <a:noFill/>
            <a:ln w="25400" cap="flat" cmpd="sng">
              <a:solidFill>
                <a:schemeClr val="dk2"/>
              </a:solidFill>
              <a:prstDash val="solid"/>
              <a:miter lim="800000"/>
              <a:headEnd type="triangle" w="med" len="med"/>
              <a:tailEnd type="triangle" w="med" len="med"/>
            </a:ln>
          </p:spPr>
        </p:cxnSp>
      </p:grpSp>
      <p:pic>
        <p:nvPicPr>
          <p:cNvPr id="720" name="Google Shape;720;p72"/>
          <p:cNvPicPr preferRelativeResize="0"/>
          <p:nvPr/>
        </p:nvPicPr>
        <p:blipFill rotWithShape="1">
          <a:blip r:embed="rId3">
            <a:alphaModFix/>
          </a:blip>
          <a:srcRect/>
          <a:stretch/>
        </p:blipFill>
        <p:spPr>
          <a:xfrm>
            <a:off x="450483" y="2181974"/>
            <a:ext cx="1341569" cy="1880269"/>
          </a:xfrm>
          <a:prstGeom prst="rect">
            <a:avLst/>
          </a:prstGeom>
          <a:noFill/>
          <a:ln>
            <a:noFill/>
          </a:ln>
        </p:spPr>
      </p:pic>
    </p:spTree>
    <p:extLst>
      <p:ext uri="{BB962C8B-B14F-4D97-AF65-F5344CB8AC3E}">
        <p14:creationId xmlns:p14="http://schemas.microsoft.com/office/powerpoint/2010/main" val="400968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8068" y="268098"/>
            <a:ext cx="10736332" cy="574334"/>
          </a:xfrm>
          <a:prstGeom prst="rect">
            <a:avLst/>
          </a:prstGeom>
          <a:noFill/>
          <a:ln>
            <a:noFill/>
          </a:ln>
        </p:spPr>
        <p:txBody>
          <a:bodyPr spcFirstLastPara="1" wrap="square" lIns="91425" tIns="45700" rIns="91425" bIns="45700" anchor="ctr" anchorCtr="0">
            <a:noAutofit/>
          </a:bodyPr>
          <a:lstStyle/>
          <a:p>
            <a:pPr>
              <a:buSzPts val="2800"/>
            </a:pPr>
            <a:r>
              <a:rPr lang="en-US" dirty="0">
                <a:sym typeface="Source Sans Pro"/>
              </a:rPr>
              <a:t>NTENT’s Dialogue System High-Level Architecture</a:t>
            </a:r>
            <a:endParaRPr dirty="0"/>
          </a:p>
        </p:txBody>
      </p:sp>
      <p:sp>
        <p:nvSpPr>
          <p:cNvPr id="106" name="Google Shape;106;p15"/>
          <p:cNvSpPr/>
          <p:nvPr/>
        </p:nvSpPr>
        <p:spPr>
          <a:xfrm>
            <a:off x="2013995" y="1736202"/>
            <a:ext cx="856527" cy="601884"/>
          </a:xfrm>
          <a:prstGeom prst="roundRect">
            <a:avLst>
              <a:gd name="adj" fmla="val 16667"/>
            </a:avLst>
          </a:prstGeom>
          <a:no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ASR</a:t>
            </a:r>
            <a:endParaRPr sz="1800" b="1">
              <a:solidFill>
                <a:schemeClr val="dk1"/>
              </a:solidFill>
              <a:latin typeface="Calibri"/>
              <a:ea typeface="Calibri"/>
              <a:cs typeface="Calibri"/>
              <a:sym typeface="Calibri"/>
            </a:endParaRPr>
          </a:p>
        </p:txBody>
      </p:sp>
      <p:sp>
        <p:nvSpPr>
          <p:cNvPr id="107" name="Google Shape;107;p15"/>
          <p:cNvSpPr/>
          <p:nvPr/>
        </p:nvSpPr>
        <p:spPr>
          <a:xfrm>
            <a:off x="3636378" y="1726552"/>
            <a:ext cx="1606954" cy="601884"/>
          </a:xfrm>
          <a:prstGeom prst="roundRect">
            <a:avLst>
              <a:gd name="adj" fmla="val 16667"/>
            </a:avLst>
          </a:prstGeom>
          <a:no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Text </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Normalization</a:t>
            </a:r>
            <a:endParaRPr sz="1800" b="1">
              <a:solidFill>
                <a:schemeClr val="dk1"/>
              </a:solidFill>
              <a:latin typeface="Calibri"/>
              <a:ea typeface="Calibri"/>
              <a:cs typeface="Calibri"/>
              <a:sym typeface="Calibri"/>
            </a:endParaRPr>
          </a:p>
        </p:txBody>
      </p:sp>
      <p:sp>
        <p:nvSpPr>
          <p:cNvPr id="108" name="Google Shape;108;p15"/>
          <p:cNvSpPr/>
          <p:nvPr/>
        </p:nvSpPr>
        <p:spPr>
          <a:xfrm>
            <a:off x="5974468" y="1738131"/>
            <a:ext cx="856527" cy="601884"/>
          </a:xfrm>
          <a:prstGeom prst="roundRect">
            <a:avLst>
              <a:gd name="adj" fmla="val 16667"/>
            </a:avLst>
          </a:prstGeom>
          <a:no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NLU</a:t>
            </a:r>
            <a:endParaRPr sz="1800" b="1">
              <a:solidFill>
                <a:schemeClr val="dk1"/>
              </a:solidFill>
              <a:latin typeface="Calibri"/>
              <a:ea typeface="Calibri"/>
              <a:cs typeface="Calibri"/>
              <a:sym typeface="Calibri"/>
            </a:endParaRPr>
          </a:p>
        </p:txBody>
      </p:sp>
      <p:sp>
        <p:nvSpPr>
          <p:cNvPr id="109" name="Google Shape;109;p15"/>
          <p:cNvSpPr/>
          <p:nvPr/>
        </p:nvSpPr>
        <p:spPr>
          <a:xfrm>
            <a:off x="7585279" y="1751627"/>
            <a:ext cx="1975410" cy="601884"/>
          </a:xfrm>
          <a:prstGeom prst="roundRect">
            <a:avLst>
              <a:gd name="adj" fmla="val 16667"/>
            </a:avLst>
          </a:prstGeom>
          <a:no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Intent &amp; Domain Prediction</a:t>
            </a:r>
            <a:endParaRPr sz="1800" b="1">
              <a:solidFill>
                <a:schemeClr val="dk1"/>
              </a:solidFill>
              <a:latin typeface="Calibri"/>
              <a:ea typeface="Calibri"/>
              <a:cs typeface="Calibri"/>
              <a:sym typeface="Calibri"/>
            </a:endParaRPr>
          </a:p>
        </p:txBody>
      </p:sp>
      <p:sp>
        <p:nvSpPr>
          <p:cNvPr id="110" name="Google Shape;110;p15"/>
          <p:cNvSpPr/>
          <p:nvPr/>
        </p:nvSpPr>
        <p:spPr>
          <a:xfrm>
            <a:off x="10206299" y="3821269"/>
            <a:ext cx="868101" cy="1088020"/>
          </a:xfrm>
          <a:prstGeom prst="can">
            <a:avLst>
              <a:gd name="adj" fmla="val 25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KB</a:t>
            </a:r>
            <a:endParaRPr/>
          </a:p>
        </p:txBody>
      </p:sp>
      <p:sp>
        <p:nvSpPr>
          <p:cNvPr id="111" name="Google Shape;111;p15"/>
          <p:cNvSpPr/>
          <p:nvPr/>
        </p:nvSpPr>
        <p:spPr>
          <a:xfrm>
            <a:off x="5016001" y="2738216"/>
            <a:ext cx="2748377" cy="1083053"/>
          </a:xfrm>
          <a:prstGeom prst="roundRect">
            <a:avLst>
              <a:gd name="adj" fmla="val 16667"/>
            </a:avLst>
          </a:prstGeom>
          <a:no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Dialogue Manager,</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Context Tracking &amp;</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Pragmatic Adaptation</a:t>
            </a:r>
            <a:endParaRPr sz="1800" b="1">
              <a:solidFill>
                <a:schemeClr val="dk1"/>
              </a:solidFill>
              <a:latin typeface="Calibri"/>
              <a:ea typeface="Calibri"/>
              <a:cs typeface="Calibri"/>
              <a:sym typeface="Calibri"/>
            </a:endParaRPr>
          </a:p>
        </p:txBody>
      </p:sp>
      <p:sp>
        <p:nvSpPr>
          <p:cNvPr id="112" name="Google Shape;112;p15"/>
          <p:cNvSpPr/>
          <p:nvPr/>
        </p:nvSpPr>
        <p:spPr>
          <a:xfrm>
            <a:off x="8356721" y="3128327"/>
            <a:ext cx="1155842" cy="673768"/>
          </a:xfrm>
          <a:prstGeom prst="roundRect">
            <a:avLst>
              <a:gd name="adj" fmla="val 16667"/>
            </a:avLst>
          </a:prstGeom>
          <a:no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Slot Filling</a:t>
            </a:r>
            <a:endParaRPr sz="1800" b="1">
              <a:solidFill>
                <a:schemeClr val="dk1"/>
              </a:solidFill>
              <a:latin typeface="Calibri"/>
              <a:ea typeface="Calibri"/>
              <a:cs typeface="Calibri"/>
              <a:sym typeface="Calibri"/>
            </a:endParaRPr>
          </a:p>
        </p:txBody>
      </p:sp>
      <p:sp>
        <p:nvSpPr>
          <p:cNvPr id="113" name="Google Shape;113;p15"/>
          <p:cNvSpPr/>
          <p:nvPr/>
        </p:nvSpPr>
        <p:spPr>
          <a:xfrm>
            <a:off x="7352263" y="5211245"/>
            <a:ext cx="2160300" cy="601884"/>
          </a:xfrm>
          <a:prstGeom prst="roundRect">
            <a:avLst>
              <a:gd name="adj" fmla="val 16667"/>
            </a:avLst>
          </a:prstGeom>
          <a:no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Dialogue Response</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(Experts)</a:t>
            </a:r>
            <a:endParaRPr sz="1800" b="1">
              <a:solidFill>
                <a:schemeClr val="dk1"/>
              </a:solidFill>
              <a:latin typeface="Calibri"/>
              <a:ea typeface="Calibri"/>
              <a:cs typeface="Calibri"/>
              <a:sym typeface="Calibri"/>
            </a:endParaRPr>
          </a:p>
        </p:txBody>
      </p:sp>
      <p:sp>
        <p:nvSpPr>
          <p:cNvPr id="114" name="Google Shape;114;p15"/>
          <p:cNvSpPr/>
          <p:nvPr/>
        </p:nvSpPr>
        <p:spPr>
          <a:xfrm>
            <a:off x="4795377" y="5211245"/>
            <a:ext cx="856527" cy="601884"/>
          </a:xfrm>
          <a:prstGeom prst="roundRect">
            <a:avLst>
              <a:gd name="adj" fmla="val 16667"/>
            </a:avLst>
          </a:prstGeom>
          <a:no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NLG</a:t>
            </a:r>
            <a:endParaRPr/>
          </a:p>
        </p:txBody>
      </p:sp>
      <p:sp>
        <p:nvSpPr>
          <p:cNvPr id="115" name="Google Shape;115;p15"/>
          <p:cNvSpPr/>
          <p:nvPr/>
        </p:nvSpPr>
        <p:spPr>
          <a:xfrm>
            <a:off x="2013995" y="5211245"/>
            <a:ext cx="856527" cy="601884"/>
          </a:xfrm>
          <a:prstGeom prst="roundRect">
            <a:avLst>
              <a:gd name="adj" fmla="val 16667"/>
            </a:avLst>
          </a:prstGeom>
          <a:no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TTS</a:t>
            </a:r>
            <a:endParaRPr sz="1800" b="1">
              <a:solidFill>
                <a:schemeClr val="dk1"/>
              </a:solidFill>
              <a:latin typeface="Calibri"/>
              <a:ea typeface="Calibri"/>
              <a:cs typeface="Calibri"/>
              <a:sym typeface="Calibri"/>
            </a:endParaRPr>
          </a:p>
        </p:txBody>
      </p:sp>
      <p:sp>
        <p:nvSpPr>
          <p:cNvPr id="116" name="Google Shape;116;p15"/>
          <p:cNvSpPr/>
          <p:nvPr/>
        </p:nvSpPr>
        <p:spPr>
          <a:xfrm>
            <a:off x="2425198" y="2777307"/>
            <a:ext cx="1825959" cy="601884"/>
          </a:xfrm>
          <a:prstGeom prst="roundRect">
            <a:avLst>
              <a:gd name="adj" fmla="val 16667"/>
            </a:avLst>
          </a:prstGeom>
          <a:noFill/>
          <a:ln w="381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User Authentication</a:t>
            </a:r>
            <a:endParaRPr sz="1800" b="1">
              <a:solidFill>
                <a:schemeClr val="dk1"/>
              </a:solidFill>
              <a:latin typeface="Calibri"/>
              <a:ea typeface="Calibri"/>
              <a:cs typeface="Calibri"/>
              <a:sym typeface="Calibri"/>
            </a:endParaRPr>
          </a:p>
        </p:txBody>
      </p:sp>
      <p:sp>
        <p:nvSpPr>
          <p:cNvPr id="117" name="Google Shape;117;p15"/>
          <p:cNvSpPr/>
          <p:nvPr/>
        </p:nvSpPr>
        <p:spPr>
          <a:xfrm>
            <a:off x="3420992" y="3828062"/>
            <a:ext cx="868101" cy="1088020"/>
          </a:xfrm>
          <a:prstGeom prst="can">
            <a:avLst>
              <a:gd name="adj" fmla="val 25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User</a:t>
            </a:r>
            <a:endParaRPr/>
          </a:p>
          <a:p>
            <a:pPr marL="0" marR="0" lvl="0" indent="0" algn="ctr" rtl="0">
              <a:spcBef>
                <a:spcPts val="0"/>
              </a:spcBef>
              <a:spcAft>
                <a:spcPts val="0"/>
              </a:spcAft>
              <a:buNone/>
            </a:pPr>
            <a:r>
              <a:rPr lang="en-US" sz="1800" b="1">
                <a:solidFill>
                  <a:schemeClr val="lt1"/>
                </a:solidFill>
                <a:latin typeface="Calibri"/>
                <a:ea typeface="Calibri"/>
                <a:cs typeface="Calibri"/>
                <a:sym typeface="Calibri"/>
              </a:rPr>
              <a:t>Model</a:t>
            </a:r>
            <a:endParaRPr/>
          </a:p>
        </p:txBody>
      </p:sp>
      <p:sp>
        <p:nvSpPr>
          <p:cNvPr id="118" name="Google Shape;118;p15"/>
          <p:cNvSpPr/>
          <p:nvPr/>
        </p:nvSpPr>
        <p:spPr>
          <a:xfrm>
            <a:off x="5871413" y="4181558"/>
            <a:ext cx="1744084" cy="544899"/>
          </a:xfrm>
          <a:prstGeom prst="can">
            <a:avLst>
              <a:gd name="adj" fmla="val 2500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State &amp; Context</a:t>
            </a:r>
            <a:endParaRPr/>
          </a:p>
        </p:txBody>
      </p:sp>
      <p:cxnSp>
        <p:nvCxnSpPr>
          <p:cNvPr id="119" name="Google Shape;119;p15"/>
          <p:cNvCxnSpPr>
            <a:endCxn id="106" idx="1"/>
          </p:cNvCxnSpPr>
          <p:nvPr/>
        </p:nvCxnSpPr>
        <p:spPr>
          <a:xfrm rot="10800000" flipH="1">
            <a:off x="1170995" y="2037144"/>
            <a:ext cx="843000" cy="300"/>
          </a:xfrm>
          <a:prstGeom prst="straightConnector1">
            <a:avLst/>
          </a:prstGeom>
          <a:noFill/>
          <a:ln w="38100" cap="flat" cmpd="sng">
            <a:solidFill>
              <a:srgbClr val="1E4E79"/>
            </a:solidFill>
            <a:prstDash val="solid"/>
            <a:miter lim="800000"/>
            <a:headEnd type="none" w="sm" len="sm"/>
            <a:tailEnd type="triangle" w="med" len="med"/>
          </a:ln>
        </p:spPr>
      </p:cxnSp>
      <p:cxnSp>
        <p:nvCxnSpPr>
          <p:cNvPr id="120" name="Google Shape;120;p15"/>
          <p:cNvCxnSpPr/>
          <p:nvPr/>
        </p:nvCxnSpPr>
        <p:spPr>
          <a:xfrm rot="10800000" flipH="1">
            <a:off x="2870522" y="2043536"/>
            <a:ext cx="765856" cy="9650"/>
          </a:xfrm>
          <a:prstGeom prst="straightConnector1">
            <a:avLst/>
          </a:prstGeom>
          <a:noFill/>
          <a:ln w="38100" cap="flat" cmpd="sng">
            <a:solidFill>
              <a:schemeClr val="dk2"/>
            </a:solidFill>
            <a:prstDash val="solid"/>
            <a:miter lim="800000"/>
            <a:headEnd type="none" w="sm" len="sm"/>
            <a:tailEnd type="triangle" w="med" len="med"/>
          </a:ln>
        </p:spPr>
      </p:cxnSp>
      <p:cxnSp>
        <p:nvCxnSpPr>
          <p:cNvPr id="121" name="Google Shape;121;p15"/>
          <p:cNvCxnSpPr/>
          <p:nvPr/>
        </p:nvCxnSpPr>
        <p:spPr>
          <a:xfrm rot="-5400000" flipH="1">
            <a:off x="1433387" y="2086194"/>
            <a:ext cx="1041000" cy="942900"/>
          </a:xfrm>
          <a:prstGeom prst="bentConnector2">
            <a:avLst/>
          </a:prstGeom>
          <a:noFill/>
          <a:ln w="38100" cap="flat" cmpd="sng">
            <a:solidFill>
              <a:schemeClr val="accent1"/>
            </a:solidFill>
            <a:prstDash val="solid"/>
            <a:miter lim="800000"/>
            <a:headEnd type="none" w="sm" len="sm"/>
            <a:tailEnd type="triangle" w="med" len="med"/>
          </a:ln>
        </p:spPr>
      </p:cxnSp>
      <p:cxnSp>
        <p:nvCxnSpPr>
          <p:cNvPr id="122" name="Google Shape;122;p15"/>
          <p:cNvCxnSpPr>
            <a:stCxn id="107" idx="3"/>
            <a:endCxn id="108" idx="1"/>
          </p:cNvCxnSpPr>
          <p:nvPr/>
        </p:nvCxnSpPr>
        <p:spPr>
          <a:xfrm>
            <a:off x="5243332" y="2027494"/>
            <a:ext cx="731100" cy="11700"/>
          </a:xfrm>
          <a:prstGeom prst="straightConnector1">
            <a:avLst/>
          </a:prstGeom>
          <a:noFill/>
          <a:ln w="38100" cap="flat" cmpd="sng">
            <a:solidFill>
              <a:schemeClr val="dk2"/>
            </a:solidFill>
            <a:prstDash val="solid"/>
            <a:miter lim="800000"/>
            <a:headEnd type="none" w="sm" len="sm"/>
            <a:tailEnd type="triangle" w="med" len="med"/>
          </a:ln>
        </p:spPr>
      </p:cxnSp>
      <p:cxnSp>
        <p:nvCxnSpPr>
          <p:cNvPr id="123" name="Google Shape;123;p15"/>
          <p:cNvCxnSpPr>
            <a:stCxn id="108" idx="3"/>
            <a:endCxn id="109" idx="1"/>
          </p:cNvCxnSpPr>
          <p:nvPr/>
        </p:nvCxnSpPr>
        <p:spPr>
          <a:xfrm>
            <a:off x="6830995" y="2039073"/>
            <a:ext cx="754200" cy="13500"/>
          </a:xfrm>
          <a:prstGeom prst="straightConnector1">
            <a:avLst/>
          </a:prstGeom>
          <a:noFill/>
          <a:ln w="38100" cap="flat" cmpd="sng">
            <a:solidFill>
              <a:schemeClr val="dk2"/>
            </a:solidFill>
            <a:prstDash val="solid"/>
            <a:miter lim="800000"/>
            <a:headEnd type="none" w="sm" len="sm"/>
            <a:tailEnd type="triangle" w="med" len="med"/>
          </a:ln>
        </p:spPr>
      </p:cxnSp>
      <p:cxnSp>
        <p:nvCxnSpPr>
          <p:cNvPr id="124" name="Google Shape;124;p15"/>
          <p:cNvCxnSpPr/>
          <p:nvPr/>
        </p:nvCxnSpPr>
        <p:spPr>
          <a:xfrm>
            <a:off x="4284865" y="3110453"/>
            <a:ext cx="731136" cy="0"/>
          </a:xfrm>
          <a:prstGeom prst="straightConnector1">
            <a:avLst/>
          </a:prstGeom>
          <a:noFill/>
          <a:ln w="38100" cap="flat" cmpd="sng">
            <a:solidFill>
              <a:schemeClr val="accent1"/>
            </a:solidFill>
            <a:prstDash val="solid"/>
            <a:miter lim="800000"/>
            <a:headEnd type="none" w="sm" len="sm"/>
            <a:tailEnd type="triangle" w="med" len="med"/>
          </a:ln>
        </p:spPr>
      </p:cxnSp>
      <p:cxnSp>
        <p:nvCxnSpPr>
          <p:cNvPr id="125" name="Google Shape;125;p15"/>
          <p:cNvCxnSpPr/>
          <p:nvPr/>
        </p:nvCxnSpPr>
        <p:spPr>
          <a:xfrm>
            <a:off x="8903368" y="2353511"/>
            <a:ext cx="0" cy="756942"/>
          </a:xfrm>
          <a:prstGeom prst="straightConnector1">
            <a:avLst/>
          </a:prstGeom>
          <a:noFill/>
          <a:ln w="38100" cap="flat" cmpd="sng">
            <a:solidFill>
              <a:schemeClr val="dk2"/>
            </a:solidFill>
            <a:prstDash val="solid"/>
            <a:miter lim="800000"/>
            <a:headEnd type="none" w="sm" len="sm"/>
            <a:tailEnd type="triangle" w="med" len="med"/>
          </a:ln>
        </p:spPr>
      </p:cxnSp>
      <p:cxnSp>
        <p:nvCxnSpPr>
          <p:cNvPr id="126" name="Google Shape;126;p15"/>
          <p:cNvCxnSpPr/>
          <p:nvPr/>
        </p:nvCxnSpPr>
        <p:spPr>
          <a:xfrm flipH="1">
            <a:off x="8903368" y="3812020"/>
            <a:ext cx="8021" cy="1383183"/>
          </a:xfrm>
          <a:prstGeom prst="straightConnector1">
            <a:avLst/>
          </a:prstGeom>
          <a:noFill/>
          <a:ln w="38100" cap="flat" cmpd="sng">
            <a:solidFill>
              <a:schemeClr val="dk2"/>
            </a:solidFill>
            <a:prstDash val="solid"/>
            <a:miter lim="800000"/>
            <a:headEnd type="none" w="sm" len="sm"/>
            <a:tailEnd type="triangle" w="med" len="med"/>
          </a:ln>
        </p:spPr>
      </p:cxnSp>
      <p:cxnSp>
        <p:nvCxnSpPr>
          <p:cNvPr id="127" name="Google Shape;127;p15"/>
          <p:cNvCxnSpPr>
            <a:endCxn id="114" idx="3"/>
          </p:cNvCxnSpPr>
          <p:nvPr/>
        </p:nvCxnSpPr>
        <p:spPr>
          <a:xfrm rot="10800000">
            <a:off x="5651904" y="5512187"/>
            <a:ext cx="1676400" cy="0"/>
          </a:xfrm>
          <a:prstGeom prst="straightConnector1">
            <a:avLst/>
          </a:prstGeom>
          <a:noFill/>
          <a:ln w="38100" cap="flat" cmpd="sng">
            <a:solidFill>
              <a:schemeClr val="dk2"/>
            </a:solidFill>
            <a:prstDash val="solid"/>
            <a:miter lim="800000"/>
            <a:headEnd type="none" w="sm" len="sm"/>
            <a:tailEnd type="triangle" w="med" len="med"/>
          </a:ln>
        </p:spPr>
      </p:cxnSp>
      <p:cxnSp>
        <p:nvCxnSpPr>
          <p:cNvPr id="128" name="Google Shape;128;p15"/>
          <p:cNvCxnSpPr>
            <a:stCxn id="114" idx="1"/>
          </p:cNvCxnSpPr>
          <p:nvPr/>
        </p:nvCxnSpPr>
        <p:spPr>
          <a:xfrm rot="10800000">
            <a:off x="2870577" y="5512187"/>
            <a:ext cx="1924800" cy="0"/>
          </a:xfrm>
          <a:prstGeom prst="straightConnector1">
            <a:avLst/>
          </a:prstGeom>
          <a:noFill/>
          <a:ln w="38100" cap="flat" cmpd="sng">
            <a:solidFill>
              <a:schemeClr val="dk2"/>
            </a:solidFill>
            <a:prstDash val="solid"/>
            <a:miter lim="800000"/>
            <a:headEnd type="none" w="sm" len="sm"/>
            <a:tailEnd type="triangle" w="med" len="med"/>
          </a:ln>
        </p:spPr>
      </p:cxnSp>
      <p:cxnSp>
        <p:nvCxnSpPr>
          <p:cNvPr id="129" name="Google Shape;129;p15"/>
          <p:cNvCxnSpPr/>
          <p:nvPr/>
        </p:nvCxnSpPr>
        <p:spPr>
          <a:xfrm rot="10800000">
            <a:off x="1211801" y="5485275"/>
            <a:ext cx="802195" cy="0"/>
          </a:xfrm>
          <a:prstGeom prst="straightConnector1">
            <a:avLst/>
          </a:prstGeom>
          <a:noFill/>
          <a:ln w="38100" cap="flat" cmpd="sng">
            <a:solidFill>
              <a:schemeClr val="dk2"/>
            </a:solidFill>
            <a:prstDash val="solid"/>
            <a:miter lim="800000"/>
            <a:headEnd type="none" w="sm" len="sm"/>
            <a:tailEnd type="triangle" w="med" len="med"/>
          </a:ln>
        </p:spPr>
      </p:cxnSp>
      <p:sp>
        <p:nvSpPr>
          <p:cNvPr id="130" name="Google Shape;130;p15"/>
          <p:cNvSpPr/>
          <p:nvPr/>
        </p:nvSpPr>
        <p:spPr>
          <a:xfrm rot="-5400000">
            <a:off x="530903" y="5096491"/>
            <a:ext cx="471208" cy="728106"/>
          </a:xfrm>
          <a:prstGeom prst="flowChartMagneticDrum">
            <a:avLst/>
          </a:prstGeom>
          <a:solidFill>
            <a:schemeClr val="dk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32" name="Google Shape;132;p15"/>
          <p:cNvCxnSpPr>
            <a:cxnSpLocks/>
            <a:stCxn id="117" idx="0"/>
          </p:cNvCxnSpPr>
          <p:nvPr/>
        </p:nvCxnSpPr>
        <p:spPr>
          <a:xfrm flipV="1">
            <a:off x="3855043" y="3379089"/>
            <a:ext cx="0" cy="665998"/>
          </a:xfrm>
          <a:prstGeom prst="straightConnector1">
            <a:avLst/>
          </a:prstGeom>
          <a:noFill/>
          <a:ln w="38100" cap="flat" cmpd="sng">
            <a:solidFill>
              <a:schemeClr val="accent1"/>
            </a:solidFill>
            <a:prstDash val="solid"/>
            <a:miter lim="800000"/>
            <a:headEnd type="none" w="sm" len="sm"/>
            <a:tailEnd type="triangle" w="med" len="med"/>
          </a:ln>
        </p:spPr>
      </p:cxnSp>
      <p:cxnSp>
        <p:nvCxnSpPr>
          <p:cNvPr id="133" name="Google Shape;133;p15"/>
          <p:cNvCxnSpPr/>
          <p:nvPr/>
        </p:nvCxnSpPr>
        <p:spPr>
          <a:xfrm>
            <a:off x="3636378" y="3379191"/>
            <a:ext cx="0" cy="567167"/>
          </a:xfrm>
          <a:prstGeom prst="straightConnector1">
            <a:avLst/>
          </a:prstGeom>
          <a:noFill/>
          <a:ln w="38100" cap="flat" cmpd="sng">
            <a:solidFill>
              <a:schemeClr val="accent1"/>
            </a:solidFill>
            <a:prstDash val="solid"/>
            <a:miter lim="800000"/>
            <a:headEnd type="none" w="sm" len="sm"/>
            <a:tailEnd type="triangle" w="med" len="med"/>
          </a:ln>
        </p:spPr>
      </p:cxnSp>
      <p:cxnSp>
        <p:nvCxnSpPr>
          <p:cNvPr id="134" name="Google Shape;134;p15"/>
          <p:cNvCxnSpPr>
            <a:stCxn id="117" idx="4"/>
            <a:endCxn id="114" idx="0"/>
          </p:cNvCxnSpPr>
          <p:nvPr/>
        </p:nvCxnSpPr>
        <p:spPr>
          <a:xfrm>
            <a:off x="4289093" y="4372072"/>
            <a:ext cx="934500" cy="839100"/>
          </a:xfrm>
          <a:prstGeom prst="bentConnector2">
            <a:avLst/>
          </a:prstGeom>
          <a:noFill/>
          <a:ln w="38100" cap="flat" cmpd="sng">
            <a:solidFill>
              <a:schemeClr val="accent1"/>
            </a:solidFill>
            <a:prstDash val="solid"/>
            <a:miter lim="800000"/>
            <a:headEnd type="none" w="sm" len="sm"/>
            <a:tailEnd type="triangle" w="med" len="med"/>
          </a:ln>
        </p:spPr>
      </p:cxnSp>
      <p:cxnSp>
        <p:nvCxnSpPr>
          <p:cNvPr id="135" name="Google Shape;135;p15"/>
          <p:cNvCxnSpPr/>
          <p:nvPr/>
        </p:nvCxnSpPr>
        <p:spPr>
          <a:xfrm>
            <a:off x="7764378" y="3438505"/>
            <a:ext cx="592343" cy="0"/>
          </a:xfrm>
          <a:prstGeom prst="straightConnector1">
            <a:avLst/>
          </a:prstGeom>
          <a:noFill/>
          <a:ln w="38100" cap="flat" cmpd="sng">
            <a:solidFill>
              <a:schemeClr val="accent1"/>
            </a:solidFill>
            <a:prstDash val="solid"/>
            <a:miter lim="800000"/>
            <a:headEnd type="triangle" w="med" len="med"/>
            <a:tailEnd type="triangle" w="med" len="med"/>
          </a:ln>
        </p:spPr>
      </p:cxnSp>
      <p:cxnSp>
        <p:nvCxnSpPr>
          <p:cNvPr id="136" name="Google Shape;136;p15"/>
          <p:cNvCxnSpPr/>
          <p:nvPr/>
        </p:nvCxnSpPr>
        <p:spPr>
          <a:xfrm rot="10800000">
            <a:off x="9177551" y="3782198"/>
            <a:ext cx="1127700" cy="356100"/>
          </a:xfrm>
          <a:prstGeom prst="bentConnector2">
            <a:avLst/>
          </a:prstGeom>
          <a:noFill/>
          <a:ln w="38100" cap="flat" cmpd="sng">
            <a:solidFill>
              <a:schemeClr val="accent1"/>
            </a:solidFill>
            <a:prstDash val="solid"/>
            <a:miter lim="800000"/>
            <a:headEnd type="none" w="sm" len="sm"/>
            <a:tailEnd type="triangle" w="med" len="med"/>
          </a:ln>
        </p:spPr>
      </p:cxnSp>
      <p:cxnSp>
        <p:nvCxnSpPr>
          <p:cNvPr id="137" name="Google Shape;137;p15"/>
          <p:cNvCxnSpPr>
            <a:cxnSpLocks/>
            <a:stCxn id="110" idx="1"/>
            <a:endCxn id="109" idx="3"/>
          </p:cNvCxnSpPr>
          <p:nvPr/>
        </p:nvCxnSpPr>
        <p:spPr>
          <a:xfrm rot="16200000" flipV="1">
            <a:off x="9216170" y="2397088"/>
            <a:ext cx="1768700" cy="1079661"/>
          </a:xfrm>
          <a:prstGeom prst="bentConnector2">
            <a:avLst/>
          </a:prstGeom>
          <a:noFill/>
          <a:ln w="38100" cap="flat" cmpd="sng">
            <a:solidFill>
              <a:schemeClr val="accent1"/>
            </a:solidFill>
            <a:prstDash val="solid"/>
            <a:miter lim="800000"/>
            <a:headEnd type="none" w="sm" len="sm"/>
            <a:tailEnd type="triangle" w="med" len="med"/>
          </a:ln>
        </p:spPr>
      </p:cxnSp>
      <p:cxnSp>
        <p:nvCxnSpPr>
          <p:cNvPr id="138" name="Google Shape;138;p15"/>
          <p:cNvCxnSpPr>
            <a:stCxn id="107" idx="2"/>
          </p:cNvCxnSpPr>
          <p:nvPr/>
        </p:nvCxnSpPr>
        <p:spPr>
          <a:xfrm rot="5400000">
            <a:off x="4068305" y="2544886"/>
            <a:ext cx="588000" cy="155100"/>
          </a:xfrm>
          <a:prstGeom prst="bentConnector3">
            <a:avLst>
              <a:gd name="adj1" fmla="val 101844"/>
            </a:avLst>
          </a:prstGeom>
          <a:noFill/>
          <a:ln w="38100" cap="flat" cmpd="sng">
            <a:solidFill>
              <a:schemeClr val="accent1"/>
            </a:solidFill>
            <a:prstDash val="solid"/>
            <a:miter lim="800000"/>
            <a:headEnd type="none" w="sm" len="sm"/>
            <a:tailEnd type="triangle" w="med" len="med"/>
          </a:ln>
        </p:spPr>
      </p:cxnSp>
      <p:cxnSp>
        <p:nvCxnSpPr>
          <p:cNvPr id="139" name="Google Shape;139;p15"/>
          <p:cNvCxnSpPr>
            <a:stCxn id="110" idx="3"/>
            <a:endCxn id="113" idx="3"/>
          </p:cNvCxnSpPr>
          <p:nvPr/>
        </p:nvCxnSpPr>
        <p:spPr>
          <a:xfrm rot="5400000">
            <a:off x="9775000" y="4646939"/>
            <a:ext cx="603000" cy="1127700"/>
          </a:xfrm>
          <a:prstGeom prst="bentConnector2">
            <a:avLst/>
          </a:prstGeom>
          <a:noFill/>
          <a:ln w="38100" cap="flat" cmpd="sng">
            <a:solidFill>
              <a:schemeClr val="accent1"/>
            </a:solidFill>
            <a:prstDash val="solid"/>
            <a:miter lim="800000"/>
            <a:headEnd type="none" w="sm" len="sm"/>
            <a:tailEnd type="triangle" w="med" len="med"/>
          </a:ln>
        </p:spPr>
      </p:cxnSp>
      <p:cxnSp>
        <p:nvCxnSpPr>
          <p:cNvPr id="140" name="Google Shape;140;p15"/>
          <p:cNvCxnSpPr/>
          <p:nvPr/>
        </p:nvCxnSpPr>
        <p:spPr>
          <a:xfrm>
            <a:off x="6775133" y="4710922"/>
            <a:ext cx="608808" cy="484281"/>
          </a:xfrm>
          <a:prstGeom prst="straightConnector1">
            <a:avLst/>
          </a:prstGeom>
          <a:noFill/>
          <a:ln w="38100" cap="flat" cmpd="sng">
            <a:solidFill>
              <a:schemeClr val="accent1"/>
            </a:solidFill>
            <a:prstDash val="solid"/>
            <a:miter lim="800000"/>
            <a:headEnd type="none" w="sm" len="sm"/>
            <a:tailEnd type="triangle" w="med" len="med"/>
          </a:ln>
        </p:spPr>
      </p:cxnSp>
      <p:cxnSp>
        <p:nvCxnSpPr>
          <p:cNvPr id="141" name="Google Shape;141;p15"/>
          <p:cNvCxnSpPr/>
          <p:nvPr/>
        </p:nvCxnSpPr>
        <p:spPr>
          <a:xfrm flipH="1">
            <a:off x="4308093" y="3732022"/>
            <a:ext cx="718617" cy="454941"/>
          </a:xfrm>
          <a:prstGeom prst="straightConnector1">
            <a:avLst/>
          </a:prstGeom>
          <a:noFill/>
          <a:ln w="38100" cap="flat" cmpd="sng">
            <a:solidFill>
              <a:schemeClr val="accent1"/>
            </a:solidFill>
            <a:prstDash val="solid"/>
            <a:miter lim="800000"/>
            <a:headEnd type="none" w="sm" len="sm"/>
            <a:tailEnd type="triangle" w="med" len="med"/>
          </a:ln>
        </p:spPr>
      </p:cxnSp>
      <p:cxnSp>
        <p:nvCxnSpPr>
          <p:cNvPr id="142" name="Google Shape;142;p15"/>
          <p:cNvCxnSpPr/>
          <p:nvPr/>
        </p:nvCxnSpPr>
        <p:spPr>
          <a:xfrm rot="10800000">
            <a:off x="6692424" y="3815861"/>
            <a:ext cx="2585" cy="403609"/>
          </a:xfrm>
          <a:prstGeom prst="straightConnector1">
            <a:avLst/>
          </a:prstGeom>
          <a:noFill/>
          <a:ln w="38100" cap="flat" cmpd="sng">
            <a:solidFill>
              <a:schemeClr val="accent1"/>
            </a:solidFill>
            <a:prstDash val="solid"/>
            <a:miter lim="800000"/>
            <a:headEnd type="triangle" w="med" len="med"/>
            <a:tailEnd type="triangle" w="med" len="med"/>
          </a:ln>
        </p:spPr>
      </p:cxnSp>
      <p:cxnSp>
        <p:nvCxnSpPr>
          <p:cNvPr id="143" name="Google Shape;143;p15"/>
          <p:cNvCxnSpPr/>
          <p:nvPr/>
        </p:nvCxnSpPr>
        <p:spPr>
          <a:xfrm rot="10800000" flipH="1">
            <a:off x="7615497" y="2353512"/>
            <a:ext cx="445052" cy="405377"/>
          </a:xfrm>
          <a:prstGeom prst="straightConnector1">
            <a:avLst/>
          </a:prstGeom>
          <a:noFill/>
          <a:ln w="38100" cap="flat" cmpd="sng">
            <a:solidFill>
              <a:schemeClr val="accent1"/>
            </a:solidFill>
            <a:prstDash val="solid"/>
            <a:miter lim="800000"/>
            <a:headEnd type="triangle" w="med" len="med"/>
            <a:tailEnd type="triangle" w="med" len="med"/>
          </a:ln>
        </p:spPr>
      </p:cxnSp>
      <p:cxnSp>
        <p:nvCxnSpPr>
          <p:cNvPr id="144" name="Google Shape;144;p15"/>
          <p:cNvCxnSpPr>
            <a:stCxn id="108" idx="2"/>
          </p:cNvCxnSpPr>
          <p:nvPr/>
        </p:nvCxnSpPr>
        <p:spPr>
          <a:xfrm>
            <a:off x="6402731" y="2340015"/>
            <a:ext cx="0" cy="426900"/>
          </a:xfrm>
          <a:prstGeom prst="straightConnector1">
            <a:avLst/>
          </a:prstGeom>
          <a:noFill/>
          <a:ln w="38100" cap="flat" cmpd="sng">
            <a:solidFill>
              <a:schemeClr val="accent1"/>
            </a:solidFill>
            <a:prstDash val="solid"/>
            <a:miter lim="800000"/>
            <a:headEnd type="none" w="sm" len="sm"/>
            <a:tailEnd type="triangle" w="med" len="med"/>
          </a:ln>
        </p:spPr>
      </p:cxnSp>
      <p:cxnSp>
        <p:nvCxnSpPr>
          <p:cNvPr id="145" name="Google Shape;145;p15"/>
          <p:cNvCxnSpPr/>
          <p:nvPr/>
        </p:nvCxnSpPr>
        <p:spPr>
          <a:xfrm>
            <a:off x="8934642" y="5813129"/>
            <a:ext cx="0" cy="347039"/>
          </a:xfrm>
          <a:prstGeom prst="straightConnector1">
            <a:avLst/>
          </a:prstGeom>
          <a:noFill/>
          <a:ln w="38100" cap="flat" cmpd="sng">
            <a:solidFill>
              <a:schemeClr val="dk2"/>
            </a:solidFill>
            <a:prstDash val="solid"/>
            <a:miter lim="800000"/>
            <a:headEnd type="none" w="sm" len="sm"/>
            <a:tailEnd type="triangle" w="med" len="med"/>
          </a:ln>
        </p:spPr>
      </p:cxnSp>
      <p:sp>
        <p:nvSpPr>
          <p:cNvPr id="146" name="Google Shape;146;p15"/>
          <p:cNvSpPr/>
          <p:nvPr/>
        </p:nvSpPr>
        <p:spPr>
          <a:xfrm>
            <a:off x="140836" y="1842828"/>
            <a:ext cx="1030074" cy="31058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Voice(s)</a:t>
            </a:r>
            <a:endParaRPr sz="1800" b="1" dirty="0">
              <a:solidFill>
                <a:schemeClr val="dk1"/>
              </a:solidFill>
              <a:latin typeface="Calibri"/>
              <a:ea typeface="Calibri"/>
              <a:cs typeface="Calibri"/>
              <a:sym typeface="Calibri"/>
            </a:endParaRPr>
          </a:p>
        </p:txBody>
      </p:sp>
      <p:cxnSp>
        <p:nvCxnSpPr>
          <p:cNvPr id="147" name="Google Shape;147;p15"/>
          <p:cNvCxnSpPr>
            <a:stCxn id="113" idx="0"/>
          </p:cNvCxnSpPr>
          <p:nvPr/>
        </p:nvCxnSpPr>
        <p:spPr>
          <a:xfrm rot="10800000">
            <a:off x="7585213" y="3819845"/>
            <a:ext cx="847200" cy="1391400"/>
          </a:xfrm>
          <a:prstGeom prst="straightConnector1">
            <a:avLst/>
          </a:prstGeom>
          <a:noFill/>
          <a:ln w="38100" cap="flat" cmpd="sng">
            <a:solidFill>
              <a:schemeClr val="accent1"/>
            </a:solidFill>
            <a:prstDash val="solid"/>
            <a:miter lim="800000"/>
            <a:headEnd type="none" w="sm" len="sm"/>
            <a:tailEnd type="triangle" w="med" len="med"/>
          </a:ln>
        </p:spPr>
      </p:cxnSp>
      <p:sp>
        <p:nvSpPr>
          <p:cNvPr id="148" name="Google Shape;148;p15"/>
          <p:cNvSpPr/>
          <p:nvPr/>
        </p:nvSpPr>
        <p:spPr>
          <a:xfrm>
            <a:off x="8567510" y="6304090"/>
            <a:ext cx="103906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Action(s)</a:t>
            </a:r>
            <a:endParaRPr sz="1800" b="1">
              <a:solidFill>
                <a:schemeClr val="dk1"/>
              </a:solidFill>
              <a:latin typeface="Calibri"/>
              <a:ea typeface="Calibri"/>
              <a:cs typeface="Calibri"/>
              <a:sym typeface="Calibri"/>
            </a:endParaRPr>
          </a:p>
        </p:txBody>
      </p:sp>
      <p:cxnSp>
        <p:nvCxnSpPr>
          <p:cNvPr id="149" name="Google Shape;149;p15"/>
          <p:cNvCxnSpPr/>
          <p:nvPr/>
        </p:nvCxnSpPr>
        <p:spPr>
          <a:xfrm rot="10800000">
            <a:off x="4756367" y="2336427"/>
            <a:ext cx="285422" cy="470100"/>
          </a:xfrm>
          <a:prstGeom prst="straightConnector1">
            <a:avLst/>
          </a:prstGeom>
          <a:noFill/>
          <a:ln w="38100" cap="flat" cmpd="sng">
            <a:solidFill>
              <a:schemeClr val="accent1"/>
            </a:solidFill>
            <a:prstDash val="solid"/>
            <a:miter lim="800000"/>
            <a:headEnd type="none" w="sm" len="sm"/>
            <a:tailEnd type="triangle" w="med" len="med"/>
          </a:ln>
        </p:spPr>
      </p:cxnSp>
      <p:cxnSp>
        <p:nvCxnSpPr>
          <p:cNvPr id="150" name="Google Shape;150;p15"/>
          <p:cNvCxnSpPr/>
          <p:nvPr/>
        </p:nvCxnSpPr>
        <p:spPr>
          <a:xfrm flipH="1">
            <a:off x="5431838" y="3812020"/>
            <a:ext cx="449220" cy="1383183"/>
          </a:xfrm>
          <a:prstGeom prst="straightConnector1">
            <a:avLst/>
          </a:prstGeom>
          <a:noFill/>
          <a:ln w="38100" cap="flat" cmpd="sng">
            <a:solidFill>
              <a:schemeClr val="accent1"/>
            </a:solidFill>
            <a:prstDash val="solid"/>
            <a:miter lim="800000"/>
            <a:headEnd type="none" w="sm" len="sm"/>
            <a:tailEnd type="triangle" w="med" len="med"/>
          </a:ln>
        </p:spPr>
      </p:cxnSp>
    </p:spTree>
    <p:extLst>
      <p:ext uri="{BB962C8B-B14F-4D97-AF65-F5344CB8AC3E}">
        <p14:creationId xmlns:p14="http://schemas.microsoft.com/office/powerpoint/2010/main" val="387941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txBox="1">
            <a:spLocks noGrp="1"/>
          </p:cNvSpPr>
          <p:nvPr>
            <p:ph type="title"/>
          </p:nvPr>
        </p:nvSpPr>
        <p:spPr>
          <a:xfrm>
            <a:off x="429270" y="175121"/>
            <a:ext cx="11293500" cy="774900"/>
          </a:xfrm>
          <a:prstGeom prst="rect">
            <a:avLst/>
          </a:prstGeom>
          <a:noFill/>
          <a:ln>
            <a:noFill/>
          </a:ln>
        </p:spPr>
        <p:txBody>
          <a:bodyPr spcFirstLastPara="1" wrap="square" lIns="91425" tIns="45700" rIns="91425" bIns="45700" anchor="ctr" anchorCtr="0">
            <a:noAutofit/>
          </a:bodyPr>
          <a:lstStyle/>
          <a:p>
            <a:pPr>
              <a:buClr>
                <a:schemeClr val="dk1"/>
              </a:buClr>
              <a:buSzPts val="2800"/>
              <a:buFont typeface="Helvetica Neue"/>
            </a:pPr>
            <a:r>
              <a:rPr lang="en-US" sz="2800" b="1" dirty="0">
                <a:solidFill>
                  <a:schemeClr val="dk1"/>
                </a:solidFill>
                <a:latin typeface="Helvetica Neue"/>
              </a:rPr>
              <a:t>Continuous Improvement using AI</a:t>
            </a:r>
            <a:endParaRPr sz="2800" b="1" dirty="0">
              <a:solidFill>
                <a:schemeClr val="dk1"/>
              </a:solidFill>
              <a:latin typeface="Helvetica Neue"/>
            </a:endParaRPr>
          </a:p>
        </p:txBody>
      </p:sp>
      <p:sp>
        <p:nvSpPr>
          <p:cNvPr id="195" name="Google Shape;195;p20"/>
          <p:cNvSpPr txBox="1"/>
          <p:nvPr/>
        </p:nvSpPr>
        <p:spPr>
          <a:xfrm>
            <a:off x="366150" y="1145986"/>
            <a:ext cx="11459700" cy="47580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600"/>
              </a:spcBef>
              <a:spcAft>
                <a:spcPts val="0"/>
              </a:spcAft>
              <a:buClr>
                <a:srgbClr val="5A5A5A"/>
              </a:buClr>
              <a:buSzPts val="2000"/>
              <a:buFont typeface="Helvetica Neue"/>
              <a:buChar char="●"/>
            </a:pPr>
            <a:r>
              <a:rPr lang="en-US" sz="1800" dirty="0">
                <a:solidFill>
                  <a:schemeClr val="bg2"/>
                </a:solidFill>
                <a:latin typeface="Helvetica Neue"/>
                <a:ea typeface="Helvetica Neue"/>
                <a:cs typeface="Helvetica Neue"/>
                <a:sym typeface="Helvetica Neue"/>
              </a:rPr>
              <a:t>Profit from usage data:</a:t>
            </a:r>
            <a:endParaRPr sz="1800" dirty="0">
              <a:solidFill>
                <a:schemeClr val="bg2"/>
              </a:solidFill>
            </a:endParaRPr>
          </a:p>
          <a:p>
            <a:pPr marL="914400" marR="0" lvl="1" indent="-355600" algn="l" rtl="0">
              <a:lnSpc>
                <a:spcPct val="115000"/>
              </a:lnSpc>
              <a:spcBef>
                <a:spcPts val="600"/>
              </a:spcBef>
              <a:spcAft>
                <a:spcPts val="0"/>
              </a:spcAft>
              <a:buClr>
                <a:srgbClr val="5A5A5A"/>
              </a:buClr>
              <a:buSzPts val="2000"/>
              <a:buFont typeface="Courier New" panose="02070309020205020404" pitchFamily="49" charset="0"/>
              <a:buChar char="o"/>
            </a:pPr>
            <a:r>
              <a:rPr lang="en-US" sz="1800" b="0" i="0" u="none" strike="noStrike" cap="none" dirty="0">
                <a:solidFill>
                  <a:schemeClr val="bg2"/>
                </a:solidFill>
                <a:latin typeface="Helvetica Neue"/>
                <a:ea typeface="Helvetica Neue"/>
                <a:cs typeface="Helvetica Neue"/>
                <a:sym typeface="Helvetica Neue"/>
              </a:rPr>
              <a:t>Conversations</a:t>
            </a:r>
            <a:endParaRPr sz="1800" dirty="0">
              <a:solidFill>
                <a:schemeClr val="bg2"/>
              </a:solidFill>
            </a:endParaRPr>
          </a:p>
          <a:p>
            <a:pPr marL="914400" marR="0" lvl="1" indent="-355600" algn="l" rtl="0">
              <a:lnSpc>
                <a:spcPct val="115000"/>
              </a:lnSpc>
              <a:spcBef>
                <a:spcPts val="600"/>
              </a:spcBef>
              <a:spcAft>
                <a:spcPts val="0"/>
              </a:spcAft>
              <a:buClr>
                <a:srgbClr val="5A5A5A"/>
              </a:buClr>
              <a:buSzPts val="2000"/>
              <a:buFont typeface="Courier New" panose="02070309020205020404" pitchFamily="49" charset="0"/>
              <a:buChar char="o"/>
            </a:pPr>
            <a:r>
              <a:rPr lang="en-US" sz="1800" b="0" i="0" u="none" strike="noStrike" cap="none" dirty="0">
                <a:solidFill>
                  <a:schemeClr val="bg2"/>
                </a:solidFill>
                <a:latin typeface="Helvetica Neue"/>
                <a:ea typeface="Helvetica Neue"/>
                <a:cs typeface="Helvetica Neue"/>
                <a:sym typeface="Helvetica Neue"/>
              </a:rPr>
              <a:t>Context (persona, location, actions, etc.)</a:t>
            </a:r>
            <a:endParaRPr sz="1800" dirty="0">
              <a:solidFill>
                <a:schemeClr val="bg2"/>
              </a:solidFill>
            </a:endParaRPr>
          </a:p>
          <a:p>
            <a:pPr marL="914400" marR="0" lvl="1" indent="-355600" algn="l" rtl="0">
              <a:lnSpc>
                <a:spcPct val="115000"/>
              </a:lnSpc>
              <a:spcBef>
                <a:spcPts val="600"/>
              </a:spcBef>
              <a:spcAft>
                <a:spcPts val="0"/>
              </a:spcAft>
              <a:buClr>
                <a:srgbClr val="5A5A5A"/>
              </a:buClr>
              <a:buSzPts val="2000"/>
              <a:buFont typeface="Courier New" panose="02070309020205020404" pitchFamily="49" charset="0"/>
              <a:buChar char="o"/>
            </a:pPr>
            <a:r>
              <a:rPr lang="en-US" sz="1800" b="0" i="0" u="none" strike="noStrike" cap="none" dirty="0">
                <a:solidFill>
                  <a:schemeClr val="bg2"/>
                </a:solidFill>
                <a:latin typeface="Helvetica Neue"/>
                <a:ea typeface="Helvetica Neue"/>
                <a:cs typeface="Helvetica Neue"/>
                <a:sym typeface="Helvetica Neue"/>
              </a:rPr>
              <a:t>Other integrated sensors</a:t>
            </a:r>
            <a:endParaRPr sz="1800" dirty="0">
              <a:solidFill>
                <a:schemeClr val="bg2"/>
              </a:solidFill>
            </a:endParaRPr>
          </a:p>
          <a:p>
            <a:pPr marL="914400" marR="0" lvl="1" indent="-355600" algn="l" rtl="0">
              <a:lnSpc>
                <a:spcPct val="115000"/>
              </a:lnSpc>
              <a:spcBef>
                <a:spcPts val="600"/>
              </a:spcBef>
              <a:spcAft>
                <a:spcPts val="0"/>
              </a:spcAft>
              <a:buClr>
                <a:srgbClr val="5A5A5A"/>
              </a:buClr>
              <a:buSzPts val="2000"/>
              <a:buFont typeface="Courier New" panose="02070309020205020404" pitchFamily="49" charset="0"/>
              <a:buChar char="o"/>
            </a:pPr>
            <a:r>
              <a:rPr lang="en-US" sz="1800" b="0" i="0" u="none" strike="noStrike" cap="none" dirty="0">
                <a:solidFill>
                  <a:schemeClr val="bg2"/>
                </a:solidFill>
                <a:latin typeface="Helvetica Neue"/>
                <a:ea typeface="Helvetica Neue"/>
                <a:cs typeface="Helvetica Neue"/>
                <a:sym typeface="Helvetica Neue"/>
              </a:rPr>
              <a:t>Other sources of data</a:t>
            </a:r>
            <a:endParaRPr sz="1800" dirty="0">
              <a:solidFill>
                <a:schemeClr val="bg2"/>
              </a:solidFill>
            </a:endParaRPr>
          </a:p>
          <a:p>
            <a:pPr marL="457200" marR="0" lvl="0" indent="-355600" algn="l" rtl="0">
              <a:lnSpc>
                <a:spcPct val="115000"/>
              </a:lnSpc>
              <a:spcBef>
                <a:spcPts val="600"/>
              </a:spcBef>
              <a:spcAft>
                <a:spcPts val="0"/>
              </a:spcAft>
              <a:buClr>
                <a:srgbClr val="5A5A5A"/>
              </a:buClr>
              <a:buSzPts val="2000"/>
              <a:buFont typeface="Helvetica Neue"/>
              <a:buChar char="●"/>
            </a:pPr>
            <a:r>
              <a:rPr lang="en-US" sz="1800" dirty="0">
                <a:solidFill>
                  <a:schemeClr val="bg2"/>
                </a:solidFill>
                <a:latin typeface="Helvetica Neue"/>
                <a:ea typeface="Helvetica Neue"/>
                <a:cs typeface="Helvetica Neue"/>
                <a:sym typeface="Helvetica Neue"/>
              </a:rPr>
              <a:t>Improve the system performance through:</a:t>
            </a:r>
            <a:endParaRPr sz="1800" dirty="0">
              <a:solidFill>
                <a:schemeClr val="bg2"/>
              </a:solidFill>
            </a:endParaRPr>
          </a:p>
          <a:p>
            <a:pPr marL="914400" marR="0" lvl="1" indent="-355600" algn="l" rtl="0">
              <a:lnSpc>
                <a:spcPct val="115000"/>
              </a:lnSpc>
              <a:spcBef>
                <a:spcPts val="600"/>
              </a:spcBef>
              <a:spcAft>
                <a:spcPts val="0"/>
              </a:spcAft>
              <a:buClr>
                <a:srgbClr val="5A5A5A"/>
              </a:buClr>
              <a:buSzPts val="2000"/>
              <a:buFont typeface="Courier New" panose="02070309020205020404" pitchFamily="49" charset="0"/>
              <a:buChar char="o"/>
            </a:pPr>
            <a:r>
              <a:rPr lang="en-US" sz="1800" b="0" i="0" u="none" strike="noStrike" cap="none" dirty="0">
                <a:solidFill>
                  <a:schemeClr val="bg2"/>
                </a:solidFill>
                <a:latin typeface="Helvetica Neue"/>
                <a:ea typeface="Helvetica Neue"/>
                <a:cs typeface="Helvetica Neue"/>
                <a:sym typeface="Helvetica Neue"/>
              </a:rPr>
              <a:t>Better ML models, some online</a:t>
            </a:r>
            <a:endParaRPr sz="1800" dirty="0">
              <a:solidFill>
                <a:schemeClr val="bg2"/>
              </a:solidFill>
            </a:endParaRPr>
          </a:p>
          <a:p>
            <a:pPr marL="914400" marR="0" lvl="1" indent="-355600" algn="l" rtl="0">
              <a:lnSpc>
                <a:spcPct val="115000"/>
              </a:lnSpc>
              <a:spcBef>
                <a:spcPts val="600"/>
              </a:spcBef>
              <a:spcAft>
                <a:spcPts val="0"/>
              </a:spcAft>
              <a:buClr>
                <a:srgbClr val="5A5A5A"/>
              </a:buClr>
              <a:buSzPts val="2000"/>
              <a:buFont typeface="Courier New" panose="02070309020205020404" pitchFamily="49" charset="0"/>
              <a:buChar char="o"/>
            </a:pPr>
            <a:r>
              <a:rPr lang="en-US" sz="1800" b="0" i="0" u="none" strike="noStrike" cap="none" dirty="0">
                <a:solidFill>
                  <a:schemeClr val="bg2"/>
                </a:solidFill>
                <a:latin typeface="Helvetica Neue"/>
                <a:ea typeface="Helvetica Neue"/>
                <a:cs typeface="Helvetica Neue"/>
                <a:sym typeface="Helvetica Neue"/>
              </a:rPr>
              <a:t>Better user models</a:t>
            </a:r>
            <a:endParaRPr sz="1800" dirty="0">
              <a:solidFill>
                <a:schemeClr val="bg2"/>
              </a:solidFill>
            </a:endParaRPr>
          </a:p>
          <a:p>
            <a:pPr marL="914400" marR="0" lvl="1" indent="-355600" algn="l" rtl="0">
              <a:lnSpc>
                <a:spcPct val="115000"/>
              </a:lnSpc>
              <a:spcBef>
                <a:spcPts val="600"/>
              </a:spcBef>
              <a:spcAft>
                <a:spcPts val="0"/>
              </a:spcAft>
              <a:buClr>
                <a:srgbClr val="5A5A5A"/>
              </a:buClr>
              <a:buSzPts val="2000"/>
              <a:buFont typeface="Courier New" panose="02070309020205020404" pitchFamily="49" charset="0"/>
              <a:buChar char="o"/>
            </a:pPr>
            <a:r>
              <a:rPr lang="en-US" sz="1800" b="0" i="0" u="none" strike="noStrike" cap="none" dirty="0">
                <a:solidFill>
                  <a:schemeClr val="bg2"/>
                </a:solidFill>
                <a:latin typeface="Helvetica Neue"/>
                <a:ea typeface="Helvetica Neue"/>
                <a:cs typeface="Helvetica Neue"/>
                <a:sym typeface="Helvetica Neue"/>
              </a:rPr>
              <a:t>Better context management</a:t>
            </a:r>
            <a:endParaRPr sz="1800" dirty="0">
              <a:solidFill>
                <a:schemeClr val="bg2"/>
              </a:solidFill>
            </a:endParaRPr>
          </a:p>
          <a:p>
            <a:pPr marL="914400" marR="0" lvl="1" indent="-355600" algn="l" rtl="0">
              <a:lnSpc>
                <a:spcPct val="115000"/>
              </a:lnSpc>
              <a:spcBef>
                <a:spcPts val="600"/>
              </a:spcBef>
              <a:spcAft>
                <a:spcPts val="0"/>
              </a:spcAft>
              <a:buClr>
                <a:srgbClr val="5A5A5A"/>
              </a:buClr>
              <a:buSzPts val="2000"/>
              <a:buFont typeface="Courier New" panose="02070309020205020404" pitchFamily="49" charset="0"/>
              <a:buChar char="o"/>
            </a:pPr>
            <a:r>
              <a:rPr lang="en-US" sz="1800" b="0" i="0" u="none" strike="noStrike" cap="none" dirty="0">
                <a:solidFill>
                  <a:schemeClr val="bg2"/>
                </a:solidFill>
                <a:latin typeface="Helvetica Neue"/>
                <a:ea typeface="Helvetica Neue"/>
                <a:cs typeface="Helvetica Neue"/>
                <a:sym typeface="Helvetica Neue"/>
              </a:rPr>
              <a:t>Efficiency optimizations</a:t>
            </a:r>
            <a:endParaRPr sz="1800" b="0" i="0" u="none" strike="noStrike" cap="none" dirty="0">
              <a:solidFill>
                <a:schemeClr val="bg2"/>
              </a:solidFill>
              <a:latin typeface="Helvetica Neue"/>
              <a:ea typeface="Helvetica Neue"/>
              <a:cs typeface="Helvetica Neue"/>
              <a:sym typeface="Helvetica Neue"/>
            </a:endParaRPr>
          </a:p>
          <a:p>
            <a:pPr marL="0" marR="0" lvl="0" indent="0" algn="l" rtl="0">
              <a:lnSpc>
                <a:spcPct val="115000"/>
              </a:lnSpc>
              <a:spcBef>
                <a:spcPts val="600"/>
              </a:spcBef>
              <a:spcAft>
                <a:spcPts val="0"/>
              </a:spcAft>
              <a:buClr>
                <a:srgbClr val="000000"/>
              </a:buClr>
              <a:buSzPts val="2000"/>
              <a:buFont typeface="Arial"/>
              <a:buNone/>
            </a:pPr>
            <a:endParaRPr sz="1800" b="0" i="0" u="none" strike="noStrike" cap="none" dirty="0">
              <a:solidFill>
                <a:schemeClr val="bg2"/>
              </a:solidFill>
              <a:latin typeface="Helvetica Neue"/>
              <a:ea typeface="Helvetica Neue"/>
              <a:cs typeface="Helvetica Neue"/>
              <a:sym typeface="Helvetica Neue"/>
            </a:endParaRPr>
          </a:p>
        </p:txBody>
      </p:sp>
      <p:sp>
        <p:nvSpPr>
          <p:cNvPr id="196" name="Google Shape;196;p20"/>
          <p:cNvSpPr txBox="1"/>
          <p:nvPr/>
        </p:nvSpPr>
        <p:spPr>
          <a:xfrm>
            <a:off x="11469000" y="5291400"/>
            <a:ext cx="1446000" cy="5166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HOME</a:t>
            </a:r>
            <a:endParaRPr sz="1100">
              <a:solidFill>
                <a:schemeClr val="lt1"/>
              </a:solidFill>
              <a:latin typeface="Helvetica Neue"/>
              <a:ea typeface="Helvetica Neue"/>
              <a:cs typeface="Helvetica Neue"/>
              <a:sym typeface="Helvetica Neue"/>
            </a:endParaRPr>
          </a:p>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AUTOMATION</a:t>
            </a:r>
            <a:endParaRPr sz="110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26802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429270" y="175121"/>
            <a:ext cx="11293500" cy="774900"/>
          </a:xfrm>
          <a:prstGeom prst="rect">
            <a:avLst/>
          </a:prstGeom>
          <a:noFill/>
          <a:ln>
            <a:noFill/>
          </a:ln>
        </p:spPr>
        <p:txBody>
          <a:bodyPr spcFirstLastPara="1" wrap="square" lIns="91425" tIns="45700" rIns="91425" bIns="45700" anchor="ctr" anchorCtr="0">
            <a:noAutofit/>
          </a:bodyPr>
          <a:lstStyle/>
          <a:p>
            <a:pPr>
              <a:buClr>
                <a:schemeClr val="dk1"/>
              </a:buClr>
              <a:buSzPts val="2800"/>
              <a:buFont typeface="Helvetica Neue"/>
            </a:pPr>
            <a:r>
              <a:rPr lang="en-US" sz="2800" b="1" dirty="0">
                <a:solidFill>
                  <a:schemeClr val="dk1"/>
                </a:solidFill>
                <a:latin typeface="Helvetica Neue"/>
              </a:rPr>
              <a:t>Managing Users’ Expectation (Pragmatic Adaptation)</a:t>
            </a:r>
            <a:endParaRPr sz="2800" b="1" dirty="0">
              <a:solidFill>
                <a:schemeClr val="dk1"/>
              </a:solidFill>
              <a:latin typeface="Helvetica Neue"/>
            </a:endParaRPr>
          </a:p>
        </p:txBody>
      </p:sp>
      <p:sp>
        <p:nvSpPr>
          <p:cNvPr id="213" name="Google Shape;213;p22"/>
          <p:cNvSpPr txBox="1"/>
          <p:nvPr/>
        </p:nvSpPr>
        <p:spPr>
          <a:xfrm>
            <a:off x="346170" y="921209"/>
            <a:ext cx="11459700" cy="5794609"/>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600"/>
              </a:spcBef>
              <a:spcAft>
                <a:spcPts val="0"/>
              </a:spcAft>
              <a:buClr>
                <a:srgbClr val="5A5A5A"/>
              </a:buClr>
              <a:buSzPts val="2000"/>
              <a:buFont typeface="Helvetica Neue"/>
              <a:buChar char="●"/>
            </a:pPr>
            <a:r>
              <a:rPr lang="en-US" sz="1800" dirty="0">
                <a:solidFill>
                  <a:schemeClr val="bg2"/>
                </a:solidFill>
                <a:latin typeface="Helvetica Neue"/>
                <a:ea typeface="Helvetica Neue"/>
                <a:cs typeface="Helvetica Neue"/>
                <a:sym typeface="Helvetica Neue"/>
              </a:rPr>
              <a:t>Key for a truly great user experience</a:t>
            </a:r>
          </a:p>
          <a:p>
            <a:pPr marL="973138" lvl="8" indent="-342900">
              <a:lnSpc>
                <a:spcPct val="115000"/>
              </a:lnSpc>
              <a:spcBef>
                <a:spcPts val="600"/>
              </a:spcBef>
              <a:buClr>
                <a:srgbClr val="5A5A5A"/>
              </a:buClr>
              <a:buSzPts val="2000"/>
              <a:buFont typeface="Courier New" panose="02070309020205020404" pitchFamily="49" charset="0"/>
              <a:buChar char="o"/>
            </a:pPr>
            <a:r>
              <a:rPr lang="en-US" sz="1800" dirty="0">
                <a:solidFill>
                  <a:schemeClr val="bg2"/>
                </a:solidFill>
                <a:latin typeface="Helvetica Neue"/>
                <a:ea typeface="Helvetica Neue"/>
                <a:cs typeface="Helvetica Neue"/>
                <a:sym typeface="Helvetica Neue"/>
              </a:rPr>
              <a:t>Utterance management</a:t>
            </a:r>
            <a:endParaRPr sz="1800" dirty="0">
              <a:solidFill>
                <a:schemeClr val="bg2"/>
              </a:solidFill>
            </a:endParaRPr>
          </a:p>
          <a:p>
            <a:pPr marL="973138" lvl="8" indent="-342900">
              <a:lnSpc>
                <a:spcPct val="115000"/>
              </a:lnSpc>
              <a:spcBef>
                <a:spcPts val="600"/>
              </a:spcBef>
              <a:buClr>
                <a:srgbClr val="5A5A5A"/>
              </a:buClr>
              <a:buSzPts val="2000"/>
              <a:buFont typeface="Courier New" panose="02070309020205020404" pitchFamily="49" charset="0"/>
              <a:buChar char="o"/>
            </a:pPr>
            <a:r>
              <a:rPr lang="en-US" sz="1800" dirty="0">
                <a:solidFill>
                  <a:schemeClr val="bg2"/>
                </a:solidFill>
                <a:latin typeface="Helvetica Neue"/>
                <a:ea typeface="Helvetica Neue"/>
                <a:cs typeface="Helvetica Neue"/>
                <a:sym typeface="Helvetica Neue"/>
              </a:rPr>
              <a:t>Context consistency</a:t>
            </a:r>
            <a:endParaRPr sz="1800" dirty="0">
              <a:solidFill>
                <a:schemeClr val="bg2"/>
              </a:solidFill>
            </a:endParaRPr>
          </a:p>
          <a:p>
            <a:pPr marL="973138" lvl="8" indent="-342900">
              <a:lnSpc>
                <a:spcPct val="115000"/>
              </a:lnSpc>
              <a:spcBef>
                <a:spcPts val="600"/>
              </a:spcBef>
              <a:buClr>
                <a:srgbClr val="5A5A5A"/>
              </a:buClr>
              <a:buSzPts val="2000"/>
              <a:buFont typeface="Courier New" panose="02070309020205020404" pitchFamily="49" charset="0"/>
              <a:buChar char="o"/>
            </a:pPr>
            <a:r>
              <a:rPr lang="en-US" sz="1800" dirty="0">
                <a:solidFill>
                  <a:schemeClr val="bg2"/>
                </a:solidFill>
                <a:latin typeface="Helvetica Neue"/>
                <a:ea typeface="Helvetica Neue"/>
                <a:cs typeface="Helvetica Neue"/>
                <a:sym typeface="Helvetica Neue"/>
              </a:rPr>
              <a:t>Domain consistency</a:t>
            </a:r>
            <a:endParaRPr sz="1800" dirty="0">
              <a:solidFill>
                <a:schemeClr val="bg2"/>
              </a:solidFill>
            </a:endParaRPr>
          </a:p>
          <a:p>
            <a:pPr marL="973138" lvl="8" indent="-342900">
              <a:lnSpc>
                <a:spcPct val="115000"/>
              </a:lnSpc>
              <a:spcBef>
                <a:spcPts val="600"/>
              </a:spcBef>
              <a:buClr>
                <a:srgbClr val="5A5A5A"/>
              </a:buClr>
              <a:buSzPts val="2000"/>
              <a:buFont typeface="Courier New" panose="02070309020205020404" pitchFamily="49" charset="0"/>
              <a:buChar char="o"/>
            </a:pPr>
            <a:r>
              <a:rPr lang="en-US" sz="1800" dirty="0">
                <a:solidFill>
                  <a:schemeClr val="bg2"/>
                </a:solidFill>
                <a:latin typeface="Helvetica Neue"/>
                <a:ea typeface="Helvetica Neue"/>
                <a:cs typeface="Helvetica Neue"/>
                <a:sym typeface="Helvetica Neue"/>
              </a:rPr>
              <a:t>Dialogue state consistency</a:t>
            </a:r>
            <a:endParaRPr sz="1800" dirty="0">
              <a:solidFill>
                <a:schemeClr val="bg2"/>
              </a:solidFill>
            </a:endParaRPr>
          </a:p>
          <a:p>
            <a:pPr marL="973138" lvl="8" indent="-342900">
              <a:lnSpc>
                <a:spcPct val="115000"/>
              </a:lnSpc>
              <a:spcBef>
                <a:spcPts val="600"/>
              </a:spcBef>
              <a:buClr>
                <a:srgbClr val="5A5A5A"/>
              </a:buClr>
              <a:buSzPts val="2000"/>
              <a:buFont typeface="Courier New" panose="02070309020205020404" pitchFamily="49" charset="0"/>
              <a:buChar char="o"/>
            </a:pPr>
            <a:r>
              <a:rPr lang="en-US" sz="1800" dirty="0">
                <a:solidFill>
                  <a:schemeClr val="bg2"/>
                </a:solidFill>
                <a:latin typeface="Helvetica Neue"/>
                <a:ea typeface="Helvetica Neue"/>
                <a:cs typeface="Helvetica Neue"/>
                <a:sym typeface="Helvetica Neue"/>
              </a:rPr>
              <a:t>Context and domain changes – multiple conversations and users across devices</a:t>
            </a:r>
            <a:endParaRPr sz="1800" dirty="0">
              <a:solidFill>
                <a:schemeClr val="bg2"/>
              </a:solidFill>
            </a:endParaRPr>
          </a:p>
          <a:p>
            <a:pPr marL="973138" lvl="8" indent="-342900">
              <a:lnSpc>
                <a:spcPct val="115000"/>
              </a:lnSpc>
              <a:spcBef>
                <a:spcPts val="600"/>
              </a:spcBef>
              <a:buClr>
                <a:srgbClr val="5A5A5A"/>
              </a:buClr>
              <a:buSzPts val="2000"/>
              <a:buFont typeface="Courier New" panose="02070309020205020404" pitchFamily="49" charset="0"/>
              <a:buChar char="o"/>
            </a:pPr>
            <a:r>
              <a:rPr lang="en-US" sz="1800" dirty="0">
                <a:solidFill>
                  <a:schemeClr val="bg2"/>
                </a:solidFill>
                <a:latin typeface="Helvetica Neue"/>
                <a:ea typeface="Helvetica Neue"/>
                <a:cs typeface="Helvetica Neue"/>
                <a:sym typeface="Helvetica Neue"/>
              </a:rPr>
              <a:t>Ambiguity resolution and, if needed, do not be afraid to ask</a:t>
            </a:r>
            <a:endParaRPr sz="1800" dirty="0">
              <a:solidFill>
                <a:schemeClr val="bg2"/>
              </a:solidFill>
            </a:endParaRPr>
          </a:p>
          <a:p>
            <a:pPr marL="973138" lvl="8" indent="-342900">
              <a:lnSpc>
                <a:spcPct val="115000"/>
              </a:lnSpc>
              <a:spcBef>
                <a:spcPts val="600"/>
              </a:spcBef>
              <a:buClr>
                <a:srgbClr val="5A5A5A"/>
              </a:buClr>
              <a:buSzPts val="2000"/>
              <a:buFont typeface="Courier New" panose="02070309020205020404" pitchFamily="49" charset="0"/>
              <a:buChar char="o"/>
            </a:pPr>
            <a:r>
              <a:rPr lang="en-US" sz="1800" dirty="0">
                <a:solidFill>
                  <a:schemeClr val="bg2"/>
                </a:solidFill>
                <a:latin typeface="Helvetica Neue"/>
                <a:ea typeface="Helvetica Neue"/>
                <a:cs typeface="Helvetica Neue"/>
                <a:sym typeface="Helvetica Neue"/>
              </a:rPr>
              <a:t>Exception handling (silence, noise, sudden context changes, etc.)</a:t>
            </a:r>
            <a:endParaRPr sz="1800" dirty="0">
              <a:solidFill>
                <a:schemeClr val="bg2"/>
              </a:solidFill>
            </a:endParaRPr>
          </a:p>
          <a:p>
            <a:pPr marL="973138" lvl="8" indent="-342900">
              <a:lnSpc>
                <a:spcPct val="115000"/>
              </a:lnSpc>
              <a:spcBef>
                <a:spcPts val="600"/>
              </a:spcBef>
              <a:buClr>
                <a:srgbClr val="5A5A5A"/>
              </a:buClr>
              <a:buSzPts val="2000"/>
              <a:buFont typeface="Courier New" panose="02070309020205020404" pitchFamily="49" charset="0"/>
              <a:buChar char="o"/>
            </a:pPr>
            <a:r>
              <a:rPr lang="en-US" sz="1800" dirty="0">
                <a:solidFill>
                  <a:schemeClr val="bg2"/>
                </a:solidFill>
                <a:latin typeface="Helvetica Neue"/>
                <a:ea typeface="Helvetica Neue"/>
                <a:cs typeface="Helvetica Neue"/>
                <a:sym typeface="Helvetica Neue"/>
              </a:rPr>
              <a:t>Graceful treatment of legal and ethical issues, hate speech, etc.</a:t>
            </a:r>
            <a:endParaRPr sz="1800" dirty="0">
              <a:solidFill>
                <a:schemeClr val="bg2"/>
              </a:solidFill>
            </a:endParaRPr>
          </a:p>
          <a:p>
            <a:pPr marL="457200" marR="0" lvl="0" indent="-228600" algn="l" rtl="0">
              <a:lnSpc>
                <a:spcPct val="115000"/>
              </a:lnSpc>
              <a:spcBef>
                <a:spcPts val="600"/>
              </a:spcBef>
              <a:spcAft>
                <a:spcPts val="0"/>
              </a:spcAft>
              <a:buClr>
                <a:srgbClr val="5A5A5A"/>
              </a:buClr>
              <a:buSzPts val="2000"/>
              <a:buFont typeface="Helvetica Neue"/>
              <a:buNone/>
            </a:pPr>
            <a:endParaRPr sz="1800" dirty="0">
              <a:solidFill>
                <a:schemeClr val="bg2"/>
              </a:solidFill>
              <a:latin typeface="Helvetica Neue"/>
              <a:ea typeface="Helvetica Neue"/>
              <a:cs typeface="Helvetica Neue"/>
              <a:sym typeface="Helvetica Neue"/>
            </a:endParaRPr>
          </a:p>
          <a:p>
            <a:pPr marL="457200" marR="0" lvl="0" indent="-355600" algn="l" rtl="0">
              <a:lnSpc>
                <a:spcPct val="115000"/>
              </a:lnSpc>
              <a:spcBef>
                <a:spcPts val="600"/>
              </a:spcBef>
              <a:spcAft>
                <a:spcPts val="0"/>
              </a:spcAft>
              <a:buClr>
                <a:srgbClr val="5A5A5A"/>
              </a:buClr>
              <a:buSzPts val="2000"/>
              <a:buFont typeface="Helvetica Neue"/>
              <a:buChar char="●"/>
            </a:pPr>
            <a:r>
              <a:rPr lang="en-US" sz="1800" dirty="0">
                <a:solidFill>
                  <a:schemeClr val="bg2"/>
                </a:solidFill>
                <a:latin typeface="Helvetica Neue"/>
                <a:ea typeface="Helvetica Neue"/>
                <a:cs typeface="Helvetica Neue"/>
                <a:sym typeface="Helvetica Neue"/>
              </a:rPr>
              <a:t>Overall: use common sense to react as a person 						        (keeping awareness that is not a person!)</a:t>
            </a:r>
            <a:endParaRPr sz="1800" dirty="0">
              <a:solidFill>
                <a:schemeClr val="bg2"/>
              </a:solidFill>
              <a:latin typeface="Helvetica Neue"/>
              <a:ea typeface="Helvetica Neue"/>
              <a:cs typeface="Helvetica Neue"/>
              <a:sym typeface="Helvetica Neue"/>
            </a:endParaRPr>
          </a:p>
          <a:p>
            <a:pPr marL="0" marR="0" lvl="0" indent="0" algn="l" rtl="0">
              <a:lnSpc>
                <a:spcPct val="115000"/>
              </a:lnSpc>
              <a:spcBef>
                <a:spcPts val="600"/>
              </a:spcBef>
              <a:spcAft>
                <a:spcPts val="0"/>
              </a:spcAft>
              <a:buClr>
                <a:srgbClr val="000000"/>
              </a:buClr>
              <a:buSzPts val="2000"/>
              <a:buFont typeface="Arial"/>
              <a:buNone/>
            </a:pPr>
            <a:endParaRPr sz="1800" b="0" i="0" u="none" strike="noStrike" cap="none" dirty="0">
              <a:solidFill>
                <a:schemeClr val="bg2"/>
              </a:solidFill>
              <a:latin typeface="Helvetica Neue"/>
              <a:ea typeface="Helvetica Neue"/>
              <a:cs typeface="Helvetica Neue"/>
              <a:sym typeface="Helvetica Neue"/>
            </a:endParaRPr>
          </a:p>
        </p:txBody>
      </p:sp>
      <p:sp>
        <p:nvSpPr>
          <p:cNvPr id="214" name="Google Shape;214;p22"/>
          <p:cNvSpPr txBox="1"/>
          <p:nvPr/>
        </p:nvSpPr>
        <p:spPr>
          <a:xfrm>
            <a:off x="11469000" y="5291400"/>
            <a:ext cx="1446000" cy="5166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HOME</a:t>
            </a:r>
            <a:endParaRPr sz="1100">
              <a:solidFill>
                <a:schemeClr val="lt1"/>
              </a:solidFill>
              <a:latin typeface="Helvetica Neue"/>
              <a:ea typeface="Helvetica Neue"/>
              <a:cs typeface="Helvetica Neue"/>
              <a:sym typeface="Helvetica Neue"/>
            </a:endParaRPr>
          </a:p>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AUTOMATION</a:t>
            </a:r>
            <a:endParaRPr sz="110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85016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3"/>
          <p:cNvSpPr txBox="1">
            <a:spLocks noGrp="1"/>
          </p:cNvSpPr>
          <p:nvPr>
            <p:ph type="title"/>
          </p:nvPr>
        </p:nvSpPr>
        <p:spPr>
          <a:xfrm>
            <a:off x="342900" y="2687811"/>
            <a:ext cx="4069080" cy="1118379"/>
          </a:xfrm>
          <a:prstGeom prst="rect">
            <a:avLst/>
          </a:prstGeom>
          <a:noFill/>
          <a:ln>
            <a:noFill/>
          </a:ln>
        </p:spPr>
        <p:txBody>
          <a:bodyPr spcFirstLastPara="1" wrap="square" lIns="91425" tIns="45700" rIns="91425" bIns="45700" anchor="ctr" anchorCtr="0">
            <a:noAutofit/>
          </a:bodyPr>
          <a:lstStyle/>
          <a:p>
            <a:pPr lvl="0"/>
            <a:r>
              <a:rPr lang="en-US" dirty="0"/>
              <a:t>Challenges</a:t>
            </a:r>
            <a:endParaRPr dirty="0"/>
          </a:p>
        </p:txBody>
      </p:sp>
      <p:sp>
        <p:nvSpPr>
          <p:cNvPr id="503" name="Google Shape;503;p33"/>
          <p:cNvSpPr txBox="1">
            <a:spLocks noGrp="1"/>
          </p:cNvSpPr>
          <p:nvPr>
            <p:ph type="sldNum" idx="4294967295"/>
          </p:nvPr>
        </p:nvSpPr>
        <p:spPr>
          <a:xfrm>
            <a:off x="9045575" y="6407150"/>
            <a:ext cx="3146425" cy="1936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b="1"/>
              <a:t>18</a:t>
            </a:fld>
            <a:endParaRPr sz="1000" b="1"/>
          </a:p>
        </p:txBody>
      </p:sp>
    </p:spTree>
    <p:extLst>
      <p:ext uri="{BB962C8B-B14F-4D97-AF65-F5344CB8AC3E}">
        <p14:creationId xmlns:p14="http://schemas.microsoft.com/office/powerpoint/2010/main" val="3573945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429270" y="175121"/>
            <a:ext cx="11293500" cy="774900"/>
          </a:xfrm>
          <a:prstGeom prst="rect">
            <a:avLst/>
          </a:prstGeom>
          <a:noFill/>
          <a:ln>
            <a:noFill/>
          </a:ln>
        </p:spPr>
        <p:txBody>
          <a:bodyPr spcFirstLastPara="1" wrap="square" lIns="91425" tIns="45700" rIns="91425" bIns="45700" anchor="ctr" anchorCtr="0">
            <a:noAutofit/>
          </a:bodyPr>
          <a:lstStyle/>
          <a:p>
            <a:pPr>
              <a:buClr>
                <a:schemeClr val="dk1"/>
              </a:buClr>
              <a:buSzPts val="2800"/>
              <a:buFont typeface="Helvetica Neue"/>
            </a:pPr>
            <a:r>
              <a:rPr lang="en-US" sz="2800" b="1" dirty="0">
                <a:solidFill>
                  <a:schemeClr val="dk1"/>
                </a:solidFill>
                <a:latin typeface="Helvetica Neue"/>
              </a:rPr>
              <a:t>Challenges</a:t>
            </a:r>
            <a:endParaRPr sz="2800" b="1" dirty="0">
              <a:solidFill>
                <a:schemeClr val="dk1"/>
              </a:solidFill>
              <a:latin typeface="Helvetica Neue"/>
            </a:endParaRPr>
          </a:p>
        </p:txBody>
      </p:sp>
      <p:sp>
        <p:nvSpPr>
          <p:cNvPr id="213" name="Google Shape;213;p22"/>
          <p:cNvSpPr txBox="1"/>
          <p:nvPr/>
        </p:nvSpPr>
        <p:spPr>
          <a:xfrm>
            <a:off x="346170" y="1024242"/>
            <a:ext cx="5461506" cy="4758000"/>
          </a:xfrm>
          <a:prstGeom prst="rect">
            <a:avLst/>
          </a:prstGeom>
          <a:noFill/>
          <a:ln>
            <a:noFill/>
          </a:ln>
        </p:spPr>
        <p:txBody>
          <a:bodyPr spcFirstLastPara="1" wrap="square" lIns="91425" tIns="91425" rIns="91425" bIns="91425" anchor="t" anchorCtr="0">
            <a:noAutofit/>
          </a:bodyPr>
          <a:lstStyle/>
          <a:p>
            <a:pPr marL="457200" indent="-355600">
              <a:lnSpc>
                <a:spcPct val="115000"/>
              </a:lnSpc>
              <a:spcBef>
                <a:spcPts val="600"/>
              </a:spcBef>
              <a:buClr>
                <a:srgbClr val="5A5A5A"/>
              </a:buClr>
              <a:buSzPts val="2000"/>
              <a:buFont typeface="Helvetica Neue"/>
              <a:buChar char="●"/>
            </a:pPr>
            <a:r>
              <a:rPr lang="en-US" sz="1800" dirty="0">
                <a:solidFill>
                  <a:schemeClr val="bg2"/>
                </a:solidFill>
                <a:latin typeface="Helvetica Neue" panose="020B0604020202020204" charset="0"/>
                <a:ea typeface="Source Sans Pro"/>
                <a:sym typeface="Source Sans Pro"/>
              </a:rPr>
              <a:t>Language Diversity</a:t>
            </a:r>
          </a:p>
          <a:p>
            <a:pPr marL="457200" indent="-355600">
              <a:lnSpc>
                <a:spcPct val="115000"/>
              </a:lnSpc>
              <a:spcBef>
                <a:spcPts val="600"/>
              </a:spcBef>
              <a:buClr>
                <a:srgbClr val="5A5A5A"/>
              </a:buClr>
              <a:buSzPts val="2000"/>
              <a:buFont typeface="Helvetica Neue"/>
              <a:buChar char="●"/>
            </a:pPr>
            <a:endParaRPr lang="en-US" sz="1800" dirty="0">
              <a:solidFill>
                <a:srgbClr val="231F20"/>
              </a:solidFill>
              <a:latin typeface="Helvetica Neue" panose="020B0604020202020204" charset="0"/>
              <a:ea typeface="Source Sans Pro"/>
              <a:sym typeface="Source Sans Pro"/>
            </a:endParaRPr>
          </a:p>
          <a:p>
            <a:pPr marL="457200" indent="-355600">
              <a:lnSpc>
                <a:spcPct val="115000"/>
              </a:lnSpc>
              <a:spcBef>
                <a:spcPts val="600"/>
              </a:spcBef>
              <a:buClr>
                <a:srgbClr val="5A5A5A"/>
              </a:buClr>
              <a:buSzPts val="2000"/>
              <a:buFont typeface="Helvetica Neue"/>
              <a:buChar char="●"/>
            </a:pPr>
            <a:endParaRPr lang="en-US" sz="1800" dirty="0">
              <a:solidFill>
                <a:srgbClr val="231F20"/>
              </a:solidFill>
              <a:latin typeface="Helvetica Neue" panose="020B0604020202020204" charset="0"/>
              <a:ea typeface="Source Sans Pro"/>
              <a:sym typeface="Source Sans Pro"/>
            </a:endParaRPr>
          </a:p>
          <a:p>
            <a:pPr marL="457200" indent="-355600">
              <a:lnSpc>
                <a:spcPct val="115000"/>
              </a:lnSpc>
              <a:spcBef>
                <a:spcPts val="600"/>
              </a:spcBef>
              <a:buClr>
                <a:srgbClr val="5A5A5A"/>
              </a:buClr>
              <a:buSzPts val="2000"/>
              <a:buFont typeface="Helvetica Neue"/>
              <a:buChar char="●"/>
            </a:pPr>
            <a:endParaRPr lang="en-US" sz="1800" dirty="0">
              <a:solidFill>
                <a:srgbClr val="231F20"/>
              </a:solidFill>
              <a:latin typeface="Helvetica Neue" panose="020B0604020202020204" charset="0"/>
              <a:ea typeface="Source Sans Pro"/>
              <a:sym typeface="Source Sans Pro"/>
            </a:endParaRPr>
          </a:p>
          <a:p>
            <a:pPr marL="457200" indent="-355600">
              <a:lnSpc>
                <a:spcPct val="115000"/>
              </a:lnSpc>
              <a:spcBef>
                <a:spcPts val="600"/>
              </a:spcBef>
              <a:buClr>
                <a:srgbClr val="5A5A5A"/>
              </a:buClr>
              <a:buSzPts val="2000"/>
              <a:buFont typeface="Helvetica Neue"/>
              <a:buChar char="●"/>
            </a:pPr>
            <a:endParaRPr lang="en-US" sz="1800" dirty="0">
              <a:solidFill>
                <a:srgbClr val="231F20"/>
              </a:solidFill>
              <a:latin typeface="Helvetica Neue" panose="020B0604020202020204" charset="0"/>
              <a:ea typeface="Source Sans Pro"/>
              <a:sym typeface="Source Sans Pro"/>
            </a:endParaRPr>
          </a:p>
          <a:p>
            <a:pPr marL="457200" indent="-355600">
              <a:lnSpc>
                <a:spcPct val="115000"/>
              </a:lnSpc>
              <a:spcBef>
                <a:spcPts val="600"/>
              </a:spcBef>
              <a:buClr>
                <a:srgbClr val="5A5A5A"/>
              </a:buClr>
              <a:buSzPts val="2000"/>
              <a:buFont typeface="Helvetica Neue"/>
              <a:buChar char="●"/>
            </a:pPr>
            <a:endParaRPr lang="en-US" sz="1800" dirty="0">
              <a:solidFill>
                <a:srgbClr val="231F20"/>
              </a:solidFill>
              <a:latin typeface="Helvetica Neue" panose="020B0604020202020204" charset="0"/>
              <a:ea typeface="Source Sans Pro"/>
              <a:sym typeface="Source Sans Pro"/>
            </a:endParaRPr>
          </a:p>
          <a:p>
            <a:pPr marL="457200" indent="-355600">
              <a:lnSpc>
                <a:spcPct val="115000"/>
              </a:lnSpc>
              <a:spcBef>
                <a:spcPts val="600"/>
              </a:spcBef>
              <a:buClr>
                <a:srgbClr val="5A5A5A"/>
              </a:buClr>
              <a:buSzPts val="2000"/>
              <a:buFont typeface="Helvetica Neue"/>
              <a:buChar char="●"/>
            </a:pPr>
            <a:endParaRPr lang="en-US" sz="1800" dirty="0">
              <a:solidFill>
                <a:srgbClr val="231F20"/>
              </a:solidFill>
              <a:latin typeface="Helvetica Neue" panose="020B0604020202020204" charset="0"/>
              <a:ea typeface="Source Sans Pro"/>
              <a:sym typeface="Source Sans Pro"/>
            </a:endParaRPr>
          </a:p>
          <a:p>
            <a:pPr marL="457200" indent="-355600">
              <a:lnSpc>
                <a:spcPct val="115000"/>
              </a:lnSpc>
              <a:spcBef>
                <a:spcPts val="600"/>
              </a:spcBef>
              <a:buClr>
                <a:srgbClr val="5A5A5A"/>
              </a:buClr>
              <a:buSzPts val="2000"/>
              <a:buFont typeface="Helvetica Neue"/>
              <a:buChar char="●"/>
            </a:pPr>
            <a:r>
              <a:rPr lang="en-US" sz="1800" dirty="0">
                <a:solidFill>
                  <a:schemeClr val="bg2"/>
                </a:solidFill>
                <a:latin typeface="Helvetica Neue" panose="020B0604020202020204" charset="0"/>
                <a:ea typeface="Source Sans Pro"/>
                <a:sym typeface="Source Sans Pro"/>
              </a:rPr>
              <a:t>Multiple Conversations</a:t>
            </a:r>
          </a:p>
          <a:p>
            <a:pPr marL="630238" lvl="8">
              <a:lnSpc>
                <a:spcPct val="115000"/>
              </a:lnSpc>
              <a:spcBef>
                <a:spcPts val="600"/>
              </a:spcBef>
              <a:buClr>
                <a:srgbClr val="5A5A5A"/>
              </a:buClr>
              <a:buSzPts val="2000"/>
            </a:pPr>
            <a:endParaRPr lang="en-US" sz="1800" dirty="0">
              <a:solidFill>
                <a:schemeClr val="dk1"/>
              </a:solidFill>
              <a:latin typeface="Helvetica Neue" panose="020B0604020202020204" charset="0"/>
              <a:ea typeface="Helvetica Neue"/>
              <a:cs typeface="Helvetica Neue"/>
              <a:sym typeface="Helvetica Neue"/>
            </a:endParaRPr>
          </a:p>
          <a:p>
            <a:pPr marL="457200" marR="0" lvl="0" indent="-228600" algn="l" rtl="0">
              <a:lnSpc>
                <a:spcPct val="115000"/>
              </a:lnSpc>
              <a:spcBef>
                <a:spcPts val="600"/>
              </a:spcBef>
              <a:spcAft>
                <a:spcPts val="0"/>
              </a:spcAft>
              <a:buClr>
                <a:srgbClr val="5A5A5A"/>
              </a:buClr>
              <a:buSzPts val="2000"/>
              <a:buFont typeface="Helvetica Neue"/>
              <a:buNone/>
            </a:pPr>
            <a:endParaRPr sz="1800" dirty="0">
              <a:solidFill>
                <a:schemeClr val="dk1"/>
              </a:solidFill>
              <a:latin typeface="Helvetica Neue" panose="020B0604020202020204" charset="0"/>
              <a:ea typeface="Helvetica Neue"/>
              <a:cs typeface="Helvetica Neue"/>
              <a:sym typeface="Helvetica Neue"/>
            </a:endParaRPr>
          </a:p>
          <a:p>
            <a:pPr marL="0" marR="0" lvl="0" indent="0" algn="l" rtl="0">
              <a:lnSpc>
                <a:spcPct val="115000"/>
              </a:lnSpc>
              <a:spcBef>
                <a:spcPts val="600"/>
              </a:spcBef>
              <a:spcAft>
                <a:spcPts val="0"/>
              </a:spcAft>
              <a:buClr>
                <a:srgbClr val="000000"/>
              </a:buClr>
              <a:buSzPts val="2000"/>
              <a:buFont typeface="Arial"/>
              <a:buNone/>
            </a:pPr>
            <a:endParaRPr sz="1800" b="0" i="0" u="none" strike="noStrike" cap="none" dirty="0">
              <a:solidFill>
                <a:srgbClr val="5A5A5A"/>
              </a:solidFill>
              <a:latin typeface="Helvetica Neue" panose="020B0604020202020204" charset="0"/>
              <a:ea typeface="Helvetica Neue"/>
              <a:cs typeface="Helvetica Neue"/>
              <a:sym typeface="Helvetica Neue"/>
            </a:endParaRPr>
          </a:p>
        </p:txBody>
      </p:sp>
      <p:sp>
        <p:nvSpPr>
          <p:cNvPr id="214" name="Google Shape;214;p22"/>
          <p:cNvSpPr txBox="1"/>
          <p:nvPr/>
        </p:nvSpPr>
        <p:spPr>
          <a:xfrm>
            <a:off x="11469000" y="5291400"/>
            <a:ext cx="1446000" cy="5166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HOME</a:t>
            </a:r>
            <a:endParaRPr sz="1100">
              <a:solidFill>
                <a:schemeClr val="lt1"/>
              </a:solidFill>
              <a:latin typeface="Helvetica Neue"/>
              <a:ea typeface="Helvetica Neue"/>
              <a:cs typeface="Helvetica Neue"/>
              <a:sym typeface="Helvetica Neue"/>
            </a:endParaRPr>
          </a:p>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AUTOMATION</a:t>
            </a:r>
            <a:endParaRPr sz="1100">
              <a:solidFill>
                <a:schemeClr val="lt1"/>
              </a:solidFill>
              <a:latin typeface="Helvetica Neue"/>
              <a:ea typeface="Helvetica Neue"/>
              <a:cs typeface="Helvetica Neue"/>
              <a:sym typeface="Helvetica Neue"/>
            </a:endParaRPr>
          </a:p>
        </p:txBody>
      </p:sp>
      <p:pic>
        <p:nvPicPr>
          <p:cNvPr id="1028" name="Picture 4" descr="Image result for Language Diversity">
            <a:extLst>
              <a:ext uri="{FF2B5EF4-FFF2-40B4-BE49-F238E27FC236}">
                <a16:creationId xmlns:a16="http://schemas.microsoft.com/office/drawing/2014/main" id="{F60FE669-266C-F541-8A8C-EC08C7DECB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868"/>
          <a:stretch/>
        </p:blipFill>
        <p:spPr bwMode="auto">
          <a:xfrm>
            <a:off x="1138286" y="1783855"/>
            <a:ext cx="3089314" cy="19418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ultiple Conversations">
            <a:extLst>
              <a:ext uri="{FF2B5EF4-FFF2-40B4-BE49-F238E27FC236}">
                <a16:creationId xmlns:a16="http://schemas.microsoft.com/office/drawing/2014/main" id="{466D664E-80EA-0F4C-ADB0-142D0453233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8244" y="4279447"/>
            <a:ext cx="2054255" cy="2340291"/>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213;p22">
            <a:extLst>
              <a:ext uri="{FF2B5EF4-FFF2-40B4-BE49-F238E27FC236}">
                <a16:creationId xmlns:a16="http://schemas.microsoft.com/office/drawing/2014/main" id="{343B92D0-D6EC-3D43-ACC9-E72FCB5EC444}"/>
              </a:ext>
            </a:extLst>
          </p:cNvPr>
          <p:cNvSpPr txBox="1"/>
          <p:nvPr/>
        </p:nvSpPr>
        <p:spPr>
          <a:xfrm>
            <a:off x="5754078" y="950021"/>
            <a:ext cx="5461506" cy="4758000"/>
          </a:xfrm>
          <a:prstGeom prst="rect">
            <a:avLst/>
          </a:prstGeom>
          <a:noFill/>
          <a:ln>
            <a:noFill/>
          </a:ln>
        </p:spPr>
        <p:txBody>
          <a:bodyPr spcFirstLastPara="1" wrap="square" lIns="91425" tIns="91425" rIns="91425" bIns="91425" anchor="t" anchorCtr="0">
            <a:noAutofit/>
          </a:bodyPr>
          <a:lstStyle/>
          <a:p>
            <a:pPr marL="457200" indent="-355600">
              <a:lnSpc>
                <a:spcPct val="115000"/>
              </a:lnSpc>
              <a:spcBef>
                <a:spcPts val="600"/>
              </a:spcBef>
              <a:buClr>
                <a:srgbClr val="5A5A5A"/>
              </a:buClr>
              <a:buSzPts val="2000"/>
              <a:buFont typeface="Helvetica Neue"/>
              <a:buChar char="●"/>
            </a:pPr>
            <a:r>
              <a:rPr lang="en-US" sz="1800" dirty="0">
                <a:solidFill>
                  <a:schemeClr val="bg2"/>
                </a:solidFill>
                <a:latin typeface="Helvetica Neue" panose="020B0604020202020204" charset="0"/>
                <a:ea typeface="Source Sans Pro"/>
                <a:sym typeface="Source Sans Pro"/>
              </a:rPr>
              <a:t>Search Biases</a:t>
            </a:r>
          </a:p>
          <a:p>
            <a:pPr marL="457200" indent="-355600">
              <a:lnSpc>
                <a:spcPct val="115000"/>
              </a:lnSpc>
              <a:spcBef>
                <a:spcPts val="600"/>
              </a:spcBef>
              <a:buClr>
                <a:srgbClr val="5A5A5A"/>
              </a:buClr>
              <a:buSzPts val="2000"/>
              <a:buFont typeface="Helvetica Neue"/>
              <a:buChar char="●"/>
            </a:pPr>
            <a:endParaRPr lang="en-US" sz="1800" dirty="0">
              <a:solidFill>
                <a:srgbClr val="231F20"/>
              </a:solidFill>
              <a:latin typeface="Helvetica Neue" panose="020B0604020202020204" charset="0"/>
              <a:ea typeface="Source Sans Pro"/>
              <a:sym typeface="Source Sans Pro"/>
            </a:endParaRPr>
          </a:p>
          <a:p>
            <a:pPr marL="457200" indent="-355600">
              <a:lnSpc>
                <a:spcPct val="115000"/>
              </a:lnSpc>
              <a:spcBef>
                <a:spcPts val="600"/>
              </a:spcBef>
              <a:buClr>
                <a:srgbClr val="5A5A5A"/>
              </a:buClr>
              <a:buSzPts val="2000"/>
              <a:buFont typeface="Helvetica Neue"/>
              <a:buChar char="●"/>
            </a:pPr>
            <a:endParaRPr lang="en-US" sz="1800" dirty="0">
              <a:solidFill>
                <a:srgbClr val="231F20"/>
              </a:solidFill>
              <a:latin typeface="Helvetica Neue" panose="020B0604020202020204" charset="0"/>
              <a:ea typeface="Source Sans Pro"/>
              <a:sym typeface="Source Sans Pro"/>
            </a:endParaRPr>
          </a:p>
          <a:p>
            <a:pPr marL="101600">
              <a:lnSpc>
                <a:spcPct val="115000"/>
              </a:lnSpc>
              <a:spcBef>
                <a:spcPts val="600"/>
              </a:spcBef>
              <a:buClr>
                <a:srgbClr val="5A5A5A"/>
              </a:buClr>
              <a:buSzPts val="2000"/>
            </a:pPr>
            <a:endParaRPr lang="en-US" sz="1800" dirty="0">
              <a:solidFill>
                <a:srgbClr val="231F20"/>
              </a:solidFill>
              <a:latin typeface="Helvetica Neue" panose="020B0604020202020204" charset="0"/>
              <a:ea typeface="Source Sans Pro"/>
              <a:sym typeface="Source Sans Pro"/>
            </a:endParaRPr>
          </a:p>
          <a:p>
            <a:pPr marL="101600">
              <a:lnSpc>
                <a:spcPct val="115000"/>
              </a:lnSpc>
              <a:spcBef>
                <a:spcPts val="600"/>
              </a:spcBef>
              <a:buClr>
                <a:srgbClr val="5A5A5A"/>
              </a:buClr>
              <a:buSzPts val="2000"/>
            </a:pPr>
            <a:endParaRPr lang="en-US" sz="1800" dirty="0">
              <a:solidFill>
                <a:srgbClr val="231F20"/>
              </a:solidFill>
              <a:latin typeface="Helvetica Neue" panose="020B0604020202020204" charset="0"/>
              <a:ea typeface="Source Sans Pro"/>
              <a:sym typeface="Source Sans Pro"/>
            </a:endParaRPr>
          </a:p>
          <a:p>
            <a:pPr marL="101600">
              <a:lnSpc>
                <a:spcPct val="115000"/>
              </a:lnSpc>
              <a:spcBef>
                <a:spcPts val="600"/>
              </a:spcBef>
              <a:buClr>
                <a:srgbClr val="5A5A5A"/>
              </a:buClr>
              <a:buSzPts val="2000"/>
            </a:pPr>
            <a:endParaRPr lang="en-US" sz="1800" dirty="0">
              <a:solidFill>
                <a:srgbClr val="231F20"/>
              </a:solidFill>
              <a:latin typeface="Helvetica Neue" panose="020B0604020202020204" charset="0"/>
              <a:ea typeface="Source Sans Pro"/>
              <a:sym typeface="Source Sans Pro"/>
            </a:endParaRPr>
          </a:p>
          <a:p>
            <a:pPr marL="101600">
              <a:lnSpc>
                <a:spcPct val="115000"/>
              </a:lnSpc>
              <a:spcBef>
                <a:spcPts val="600"/>
              </a:spcBef>
              <a:buClr>
                <a:srgbClr val="5A5A5A"/>
              </a:buClr>
              <a:buSzPts val="2000"/>
            </a:pPr>
            <a:endParaRPr lang="en-US" sz="1800" dirty="0">
              <a:solidFill>
                <a:srgbClr val="231F20"/>
              </a:solidFill>
              <a:latin typeface="Helvetica Neue" panose="020B0604020202020204" charset="0"/>
              <a:ea typeface="Source Sans Pro"/>
              <a:sym typeface="Source Sans Pro"/>
            </a:endParaRPr>
          </a:p>
          <a:p>
            <a:pPr marL="457200" indent="-355600">
              <a:lnSpc>
                <a:spcPct val="115000"/>
              </a:lnSpc>
              <a:spcBef>
                <a:spcPts val="600"/>
              </a:spcBef>
              <a:buClr>
                <a:srgbClr val="5A5A5A"/>
              </a:buClr>
              <a:buSzPts val="2000"/>
              <a:buFont typeface="Helvetica Neue"/>
              <a:buChar char="●"/>
            </a:pPr>
            <a:r>
              <a:rPr lang="en-US" sz="1800" dirty="0">
                <a:solidFill>
                  <a:schemeClr val="bg2"/>
                </a:solidFill>
                <a:latin typeface="Helvetica Neue" panose="020B0604020202020204" charset="0"/>
                <a:ea typeface="Source Sans Pro"/>
                <a:sym typeface="Source Sans Pro"/>
              </a:rPr>
              <a:t>Competing Assistants</a:t>
            </a:r>
            <a:endParaRPr sz="1800" dirty="0">
              <a:solidFill>
                <a:schemeClr val="bg2"/>
              </a:solidFill>
              <a:latin typeface="Helvetica Neue" panose="020B0604020202020204" charset="0"/>
            </a:endParaRPr>
          </a:p>
          <a:p>
            <a:pPr marL="630238" lvl="8" indent="400050">
              <a:lnSpc>
                <a:spcPct val="115000"/>
              </a:lnSpc>
              <a:spcBef>
                <a:spcPts val="600"/>
              </a:spcBef>
              <a:buClr>
                <a:srgbClr val="5A5A5A"/>
              </a:buClr>
              <a:buSzPts val="2000"/>
              <a:buFont typeface="Helvetica Neue"/>
              <a:buChar char="●"/>
            </a:pPr>
            <a:endParaRPr lang="en-US" sz="1800" dirty="0">
              <a:solidFill>
                <a:schemeClr val="dk1"/>
              </a:solidFill>
              <a:latin typeface="Helvetica Neue" panose="020B0604020202020204" charset="0"/>
              <a:ea typeface="Helvetica Neue"/>
              <a:cs typeface="Helvetica Neue"/>
              <a:sym typeface="Helvetica Neue"/>
            </a:endParaRPr>
          </a:p>
          <a:p>
            <a:pPr marL="457200" marR="0" lvl="0" indent="-228600" algn="l" rtl="0">
              <a:lnSpc>
                <a:spcPct val="115000"/>
              </a:lnSpc>
              <a:spcBef>
                <a:spcPts val="600"/>
              </a:spcBef>
              <a:spcAft>
                <a:spcPts val="0"/>
              </a:spcAft>
              <a:buClr>
                <a:srgbClr val="5A5A5A"/>
              </a:buClr>
              <a:buSzPts val="2000"/>
              <a:buFont typeface="Helvetica Neue"/>
              <a:buNone/>
            </a:pPr>
            <a:endParaRPr sz="1800" dirty="0">
              <a:solidFill>
                <a:schemeClr val="dk1"/>
              </a:solidFill>
              <a:latin typeface="Helvetica Neue" panose="020B0604020202020204" charset="0"/>
              <a:ea typeface="Helvetica Neue"/>
              <a:cs typeface="Helvetica Neue"/>
              <a:sym typeface="Helvetica Neue"/>
            </a:endParaRPr>
          </a:p>
          <a:p>
            <a:pPr marL="0" marR="0" lvl="0" indent="0" algn="l" rtl="0">
              <a:lnSpc>
                <a:spcPct val="115000"/>
              </a:lnSpc>
              <a:spcBef>
                <a:spcPts val="600"/>
              </a:spcBef>
              <a:spcAft>
                <a:spcPts val="0"/>
              </a:spcAft>
              <a:buClr>
                <a:srgbClr val="000000"/>
              </a:buClr>
              <a:buSzPts val="2000"/>
              <a:buFont typeface="Arial"/>
              <a:buNone/>
            </a:pPr>
            <a:endParaRPr sz="1800" b="0" i="0" u="none" strike="noStrike" cap="none" dirty="0">
              <a:solidFill>
                <a:srgbClr val="5A5A5A"/>
              </a:solidFill>
              <a:latin typeface="Helvetica Neue" panose="020B0604020202020204" charset="0"/>
              <a:ea typeface="Helvetica Neue"/>
              <a:cs typeface="Helvetica Neue"/>
              <a:sym typeface="Helvetica Neue"/>
            </a:endParaRPr>
          </a:p>
        </p:txBody>
      </p:sp>
      <p:pic>
        <p:nvPicPr>
          <p:cNvPr id="1032" name="Picture 8">
            <a:extLst>
              <a:ext uri="{FF2B5EF4-FFF2-40B4-BE49-F238E27FC236}">
                <a16:creationId xmlns:a16="http://schemas.microsoft.com/office/drawing/2014/main" id="{45DBAC3D-7C34-8F4B-A170-9BA9C1DA007E}"/>
              </a:ext>
            </a:extLst>
          </p:cNvPr>
          <p:cNvPicPr>
            <a:picLocks noChangeAspect="1" noChangeArrowheads="1"/>
          </p:cNvPicPr>
          <p:nvPr/>
        </p:nvPicPr>
        <p:blipFill rotWithShape="1">
          <a:blip r:embed="rId5">
            <a:clrChange>
              <a:clrFrom>
                <a:srgbClr val="F8F8F8"/>
              </a:clrFrom>
              <a:clrTo>
                <a:srgbClr val="F8F8F8">
                  <a:alpha val="0"/>
                </a:srgbClr>
              </a:clrTo>
            </a:clrChange>
            <a:extLst>
              <a:ext uri="{28A0092B-C50C-407E-A947-70E740481C1C}">
                <a14:useLocalDpi xmlns:a14="http://schemas.microsoft.com/office/drawing/2010/main" val="0"/>
              </a:ext>
            </a:extLst>
          </a:blip>
          <a:srcRect l="17007" t="5508" r="20185" b="12528"/>
          <a:stretch/>
        </p:blipFill>
        <p:spPr bwMode="auto">
          <a:xfrm>
            <a:off x="6699183" y="1312680"/>
            <a:ext cx="3304780" cy="22992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a:extLst>
              <a:ext uri="{FF2B5EF4-FFF2-40B4-BE49-F238E27FC236}">
                <a16:creationId xmlns:a16="http://schemas.microsoft.com/office/drawing/2014/main" id="{8F576787-B8E4-BC41-8F37-D36923B868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077" y="4395693"/>
            <a:ext cx="3304780" cy="172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1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76"/>
          <p:cNvSpPr txBox="1">
            <a:spLocks noGrp="1"/>
          </p:cNvSpPr>
          <p:nvPr>
            <p:ph type="title"/>
          </p:nvPr>
        </p:nvSpPr>
        <p:spPr>
          <a:xfrm>
            <a:off x="429270" y="175121"/>
            <a:ext cx="11293433" cy="77490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13031"/>
              </a:buClr>
              <a:buSzPts val="3600"/>
              <a:buFont typeface="Source Sans Pro"/>
              <a:buNone/>
            </a:pPr>
            <a:r>
              <a:rPr lang="en-US" sz="3000" b="1" dirty="0">
                <a:latin typeface="Helvetica Neue"/>
                <a:ea typeface="Helvetica Neue"/>
                <a:cs typeface="Helvetica Neue"/>
                <a:sym typeface="Helvetica Neue"/>
              </a:rPr>
              <a:t>Content</a:t>
            </a:r>
            <a:endParaRPr sz="3000" b="1" dirty="0">
              <a:latin typeface="Helvetica Neue"/>
              <a:ea typeface="Helvetica Neue"/>
              <a:cs typeface="Helvetica Neue"/>
              <a:sym typeface="Helvetica Neue"/>
            </a:endParaRPr>
          </a:p>
        </p:txBody>
      </p:sp>
      <p:sp>
        <p:nvSpPr>
          <p:cNvPr id="349" name="Google Shape;349;p76"/>
          <p:cNvSpPr txBox="1">
            <a:spLocks noGrp="1"/>
          </p:cNvSpPr>
          <p:nvPr>
            <p:ph type="sldNum" idx="12"/>
          </p:nvPr>
        </p:nvSpPr>
        <p:spPr>
          <a:xfrm>
            <a:off x="8721440" y="6299756"/>
            <a:ext cx="314597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rgbClr val="5A5A5A"/>
                </a:solidFill>
                <a:latin typeface="Helvetica Neue"/>
                <a:ea typeface="Helvetica Neue"/>
                <a:cs typeface="Helvetica Neue"/>
                <a:sym typeface="Helvetica Neue"/>
              </a:rPr>
              <a:t>2</a:t>
            </a:fld>
            <a:endParaRPr sz="1000" b="1" i="0" u="none" strike="noStrike" cap="none">
              <a:solidFill>
                <a:srgbClr val="5A5A5A"/>
              </a:solidFill>
              <a:latin typeface="Helvetica Neue"/>
              <a:ea typeface="Helvetica Neue"/>
              <a:cs typeface="Helvetica Neue"/>
              <a:sym typeface="Helvetica Neue"/>
            </a:endParaRPr>
          </a:p>
        </p:txBody>
      </p:sp>
      <p:sp>
        <p:nvSpPr>
          <p:cNvPr id="350" name="Google Shape;350;p76"/>
          <p:cNvSpPr txBox="1">
            <a:spLocks noGrp="1"/>
          </p:cNvSpPr>
          <p:nvPr>
            <p:ph type="body" idx="1"/>
          </p:nvPr>
        </p:nvSpPr>
        <p:spPr>
          <a:xfrm>
            <a:off x="770296" y="1521627"/>
            <a:ext cx="10929256" cy="47466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dk2"/>
              </a:buClr>
            </a:pPr>
            <a:r>
              <a:rPr lang="en-US" sz="2000" dirty="0"/>
              <a:t>Voice Assistants Are Changing Our Lives</a:t>
            </a:r>
          </a:p>
        </p:txBody>
      </p:sp>
      <p:sp>
        <p:nvSpPr>
          <p:cNvPr id="351" name="Google Shape;351;p76"/>
          <p:cNvSpPr txBox="1">
            <a:spLocks noGrp="1"/>
          </p:cNvSpPr>
          <p:nvPr>
            <p:ph type="body" idx="2"/>
          </p:nvPr>
        </p:nvSpPr>
        <p:spPr>
          <a:xfrm>
            <a:off x="1443289" y="2275146"/>
            <a:ext cx="10279413" cy="47466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dk2"/>
              </a:buClr>
            </a:pPr>
            <a:r>
              <a:rPr lang="en-US" sz="2000" dirty="0">
                <a:solidFill>
                  <a:schemeClr val="dk2"/>
                </a:solidFill>
              </a:rPr>
              <a:t>NTENT’s Solution</a:t>
            </a:r>
            <a:endParaRPr lang="en-US" sz="2000" dirty="0"/>
          </a:p>
        </p:txBody>
      </p:sp>
      <p:sp>
        <p:nvSpPr>
          <p:cNvPr id="352" name="Google Shape;352;p76"/>
          <p:cNvSpPr txBox="1">
            <a:spLocks noGrp="1"/>
          </p:cNvSpPr>
          <p:nvPr>
            <p:ph type="body" idx="3"/>
          </p:nvPr>
        </p:nvSpPr>
        <p:spPr>
          <a:xfrm>
            <a:off x="1715562" y="3257710"/>
            <a:ext cx="9983990" cy="47466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dk2"/>
              </a:buClr>
            </a:pPr>
            <a:r>
              <a:rPr lang="en-US" sz="2000" dirty="0"/>
              <a:t>AI-Based Technical Approach </a:t>
            </a:r>
          </a:p>
        </p:txBody>
      </p:sp>
      <p:sp>
        <p:nvSpPr>
          <p:cNvPr id="353" name="Google Shape;353;p76"/>
          <p:cNvSpPr txBox="1">
            <a:spLocks noGrp="1"/>
          </p:cNvSpPr>
          <p:nvPr>
            <p:ph type="body" idx="4"/>
          </p:nvPr>
        </p:nvSpPr>
        <p:spPr>
          <a:xfrm>
            <a:off x="1475334" y="4324152"/>
            <a:ext cx="10247368" cy="474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2400"/>
              <a:buFont typeface="Arial"/>
              <a:buNone/>
            </a:pPr>
            <a:r>
              <a:rPr lang="en-US" sz="2000" dirty="0">
                <a:solidFill>
                  <a:schemeClr val="dk2"/>
                </a:solidFill>
              </a:rPr>
              <a:t>Challenges</a:t>
            </a:r>
            <a:endParaRPr sz="2000" dirty="0"/>
          </a:p>
        </p:txBody>
      </p:sp>
      <p:sp>
        <p:nvSpPr>
          <p:cNvPr id="354" name="Google Shape;354;p76"/>
          <p:cNvSpPr txBox="1">
            <a:spLocks noGrp="1"/>
          </p:cNvSpPr>
          <p:nvPr>
            <p:ph type="body" idx="5"/>
          </p:nvPr>
        </p:nvSpPr>
        <p:spPr>
          <a:xfrm>
            <a:off x="751242" y="5239758"/>
            <a:ext cx="10971460" cy="47466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dk2"/>
              </a:buClr>
            </a:pPr>
            <a:r>
              <a:rPr lang="en-US" sz="2000" dirty="0"/>
              <a:t>Opportunity Summary</a:t>
            </a:r>
            <a:endParaRPr sz="2000" b="0" i="0" u="none" strike="noStrike" cap="none" dirty="0">
              <a:solidFill>
                <a:schemeClr val="dk2"/>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55677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429270" y="175121"/>
            <a:ext cx="11293500" cy="774900"/>
          </a:xfrm>
          <a:prstGeom prst="rect">
            <a:avLst/>
          </a:prstGeom>
          <a:noFill/>
          <a:ln>
            <a:noFill/>
          </a:ln>
        </p:spPr>
        <p:txBody>
          <a:bodyPr spcFirstLastPara="1" wrap="square" lIns="91425" tIns="45700" rIns="91425" bIns="45700" anchor="ctr" anchorCtr="0">
            <a:noAutofit/>
          </a:bodyPr>
          <a:lstStyle/>
          <a:p>
            <a:pPr>
              <a:buClr>
                <a:schemeClr val="dk1"/>
              </a:buClr>
              <a:buSzPts val="2800"/>
              <a:buFont typeface="Helvetica Neue"/>
            </a:pPr>
            <a:r>
              <a:rPr lang="en-US" sz="2800" b="1" dirty="0">
                <a:solidFill>
                  <a:schemeClr val="dk1"/>
                </a:solidFill>
                <a:latin typeface="Helvetica Neue"/>
              </a:rPr>
              <a:t>Challenge: Language Diversity</a:t>
            </a:r>
            <a:endParaRPr sz="2800" b="1" dirty="0">
              <a:solidFill>
                <a:schemeClr val="dk1"/>
              </a:solidFill>
              <a:latin typeface="Helvetica Neue"/>
            </a:endParaRPr>
          </a:p>
        </p:txBody>
      </p:sp>
      <p:sp>
        <p:nvSpPr>
          <p:cNvPr id="213" name="Google Shape;213;p22"/>
          <p:cNvSpPr txBox="1"/>
          <p:nvPr/>
        </p:nvSpPr>
        <p:spPr>
          <a:xfrm>
            <a:off x="366150" y="1207434"/>
            <a:ext cx="11459700" cy="5077007"/>
          </a:xfrm>
          <a:prstGeom prst="rect">
            <a:avLst/>
          </a:prstGeom>
          <a:noFill/>
          <a:ln>
            <a:noFill/>
          </a:ln>
        </p:spPr>
        <p:txBody>
          <a:bodyPr spcFirstLastPara="1" wrap="square" lIns="91425" tIns="91425" rIns="91425" bIns="91425" anchor="t" anchorCtr="0">
            <a:noAutofit/>
          </a:bodyPr>
          <a:lstStyle/>
          <a:p>
            <a:pPr marL="342900" indent="-342900">
              <a:buFont typeface="Arial" panose="020B0604020202020204" pitchFamily="34" charset="0"/>
              <a:buChar char="•"/>
            </a:pPr>
            <a:r>
              <a:rPr lang="en-US" sz="1800" dirty="0">
                <a:solidFill>
                  <a:schemeClr val="bg2"/>
                </a:solidFill>
                <a:latin typeface="Helvetica Neue" panose="020B0604020202020204" charset="0"/>
              </a:rPr>
              <a:t>According to </a:t>
            </a:r>
            <a:r>
              <a:rPr lang="en-US" sz="1800" dirty="0">
                <a:solidFill>
                  <a:schemeClr val="tx2"/>
                </a:solidFill>
                <a:latin typeface="Helvetica Neue" panose="020B0604020202020204" charset="0"/>
                <a:hlinkClick r:id="rId3">
                  <a:extLst>
                    <a:ext uri="{A12FA001-AC4F-418D-AE19-62706E023703}">
                      <ahyp:hlinkClr xmlns:ahyp="http://schemas.microsoft.com/office/drawing/2018/hyperlinkcolor" val="tx"/>
                    </a:ext>
                  </a:extLst>
                </a:hlinkClick>
              </a:rPr>
              <a:t>Ethnologue</a:t>
            </a:r>
            <a:r>
              <a:rPr lang="en-US" sz="1800" dirty="0">
                <a:solidFill>
                  <a:schemeClr val="bg2"/>
                </a:solidFill>
                <a:latin typeface="Helvetica Neue" panose="020B0604020202020204" charset="0"/>
              </a:rPr>
              <a:t>, about 23 languages are spoken by approximately half the world’s population, but more than </a:t>
            </a:r>
            <a:r>
              <a:rPr lang="en-US" sz="1800" b="1" dirty="0">
                <a:solidFill>
                  <a:schemeClr val="bg2"/>
                </a:solidFill>
                <a:latin typeface="Helvetica Neue" panose="020B0604020202020204" charset="0"/>
              </a:rPr>
              <a:t>7000 languages exist </a:t>
            </a:r>
            <a:r>
              <a:rPr lang="en-US" sz="1800" dirty="0">
                <a:solidFill>
                  <a:schemeClr val="bg2"/>
                </a:solidFill>
                <a:latin typeface="Helvetica Neue" panose="020B0604020202020204" charset="0"/>
              </a:rPr>
              <a:t>in total. </a:t>
            </a:r>
          </a:p>
          <a:p>
            <a:pPr marL="342900" indent="-342900">
              <a:buFont typeface="Arial" panose="020B0604020202020204" pitchFamily="34" charset="0"/>
              <a:buChar char="•"/>
            </a:pPr>
            <a:endParaRPr lang="en-US" sz="1800" dirty="0">
              <a:solidFill>
                <a:schemeClr val="bg2"/>
              </a:solidFill>
              <a:latin typeface="Helvetica Neue" panose="020B0604020202020204" charset="0"/>
            </a:endParaRPr>
          </a:p>
          <a:p>
            <a:pPr marL="342900" indent="-342900">
              <a:buFont typeface="Arial" panose="020B0604020202020204" pitchFamily="34" charset="0"/>
              <a:buChar char="•"/>
            </a:pPr>
            <a:r>
              <a:rPr lang="en-US" sz="1800" dirty="0">
                <a:solidFill>
                  <a:schemeClr val="bg2"/>
                </a:solidFill>
                <a:latin typeface="Helvetica Neue" panose="020B0604020202020204" charset="0"/>
              </a:rPr>
              <a:t>Not everyone across the world may have access to a voice assistant or smart speaker, but </a:t>
            </a:r>
            <a:r>
              <a:rPr lang="en-US" sz="1800" b="1" dirty="0">
                <a:solidFill>
                  <a:schemeClr val="bg2"/>
                </a:solidFill>
                <a:latin typeface="Helvetica Neue" panose="020B0604020202020204" charset="0"/>
              </a:rPr>
              <a:t>language differences must be accounted for </a:t>
            </a:r>
            <a:r>
              <a:rPr lang="en-US" sz="1800" dirty="0">
                <a:solidFill>
                  <a:schemeClr val="bg2"/>
                </a:solidFill>
                <a:latin typeface="Helvetica Neue" panose="020B0604020202020204" charset="0"/>
              </a:rPr>
              <a:t>by machines to properly learn and improve. </a:t>
            </a:r>
          </a:p>
          <a:p>
            <a:pPr marL="342900" indent="-342900">
              <a:buFont typeface="Arial" panose="020B0604020202020204" pitchFamily="34" charset="0"/>
              <a:buChar char="•"/>
            </a:pPr>
            <a:endParaRPr lang="en-US" sz="1800" dirty="0">
              <a:solidFill>
                <a:schemeClr val="bg2"/>
              </a:solidFill>
              <a:latin typeface="Helvetica Neue" panose="020B0604020202020204" charset="0"/>
            </a:endParaRPr>
          </a:p>
          <a:p>
            <a:pPr marL="342900" indent="-342900">
              <a:buFont typeface="Arial" panose="020B0604020202020204" pitchFamily="34" charset="0"/>
              <a:buChar char="•"/>
            </a:pPr>
            <a:r>
              <a:rPr lang="en-US" sz="1800" dirty="0">
                <a:solidFill>
                  <a:schemeClr val="bg2"/>
                </a:solidFill>
                <a:latin typeface="Helvetica Neue" panose="020B0604020202020204" charset="0"/>
              </a:rPr>
              <a:t>Factors such as </a:t>
            </a:r>
            <a:r>
              <a:rPr lang="en-US" sz="1800" b="1" dirty="0">
                <a:solidFill>
                  <a:schemeClr val="bg2"/>
                </a:solidFill>
                <a:latin typeface="Helvetica Neue" panose="020B0604020202020204" charset="0"/>
              </a:rPr>
              <a:t>accents, dialects, slang, pronunciation</a:t>
            </a:r>
            <a:r>
              <a:rPr lang="en-US" sz="1800" dirty="0">
                <a:solidFill>
                  <a:schemeClr val="bg2"/>
                </a:solidFill>
                <a:latin typeface="Helvetica Neue" panose="020B0604020202020204" charset="0"/>
              </a:rPr>
              <a:t>, words/phrases with </a:t>
            </a:r>
            <a:r>
              <a:rPr lang="en-US" sz="1800" b="1" dirty="0">
                <a:solidFill>
                  <a:schemeClr val="bg2"/>
                </a:solidFill>
                <a:latin typeface="Helvetica Neue" panose="020B0604020202020204" charset="0"/>
              </a:rPr>
              <a:t>more than one meaning </a:t>
            </a:r>
            <a:r>
              <a:rPr lang="en-US" sz="1800" dirty="0">
                <a:solidFill>
                  <a:schemeClr val="bg2"/>
                </a:solidFill>
                <a:latin typeface="Helvetica Neue" panose="020B0604020202020204" charset="0"/>
              </a:rPr>
              <a:t>and emotional inflections from </a:t>
            </a:r>
            <a:r>
              <a:rPr lang="en-US" sz="1800" b="1" dirty="0">
                <a:solidFill>
                  <a:schemeClr val="bg2"/>
                </a:solidFill>
                <a:latin typeface="Helvetica Neue" panose="020B0604020202020204" charset="0"/>
              </a:rPr>
              <a:t>humor</a:t>
            </a:r>
            <a:r>
              <a:rPr lang="en-US" sz="1800" dirty="0">
                <a:solidFill>
                  <a:schemeClr val="bg2"/>
                </a:solidFill>
                <a:latin typeface="Helvetica Neue" panose="020B0604020202020204" charset="0"/>
              </a:rPr>
              <a:t>, </a:t>
            </a:r>
            <a:r>
              <a:rPr lang="en-US" sz="1800" b="1" dirty="0">
                <a:solidFill>
                  <a:schemeClr val="bg2"/>
                </a:solidFill>
                <a:latin typeface="Helvetica Neue" panose="020B0604020202020204" charset="0"/>
              </a:rPr>
              <a:t>sarcasm</a:t>
            </a:r>
            <a:r>
              <a:rPr lang="en-US" sz="1800" dirty="0">
                <a:solidFill>
                  <a:schemeClr val="bg2"/>
                </a:solidFill>
                <a:latin typeface="Helvetica Neue" panose="020B0604020202020204" charset="0"/>
              </a:rPr>
              <a:t> and </a:t>
            </a:r>
            <a:r>
              <a:rPr lang="en-US" sz="1800" b="1" dirty="0">
                <a:solidFill>
                  <a:schemeClr val="bg2"/>
                </a:solidFill>
                <a:latin typeface="Helvetica Neue" panose="020B0604020202020204" charset="0"/>
              </a:rPr>
              <a:t>irony</a:t>
            </a:r>
            <a:r>
              <a:rPr lang="en-US" sz="1800" dirty="0">
                <a:solidFill>
                  <a:schemeClr val="bg2"/>
                </a:solidFill>
                <a:latin typeface="Helvetica Neue" panose="020B0604020202020204" charset="0"/>
              </a:rPr>
              <a:t> must be discernible. </a:t>
            </a:r>
          </a:p>
          <a:p>
            <a:pPr marL="342900" indent="-342900">
              <a:buFont typeface="Arial" panose="020B0604020202020204" pitchFamily="34" charset="0"/>
              <a:buChar char="•"/>
            </a:pPr>
            <a:endParaRPr lang="en-US" sz="1800" dirty="0">
              <a:solidFill>
                <a:schemeClr val="bg2"/>
              </a:solidFill>
              <a:latin typeface="Helvetica Neue" panose="020B0604020202020204" charset="0"/>
            </a:endParaRPr>
          </a:p>
          <a:p>
            <a:pPr marL="342900" indent="-342900">
              <a:buFont typeface="Arial" panose="020B0604020202020204" pitchFamily="34" charset="0"/>
              <a:buChar char="•"/>
            </a:pPr>
            <a:r>
              <a:rPr lang="en-US" sz="1800" dirty="0">
                <a:solidFill>
                  <a:schemeClr val="bg2"/>
                </a:solidFill>
                <a:latin typeface="Helvetica Neue" panose="020B0604020202020204" charset="0"/>
              </a:rPr>
              <a:t>Language diversity is naturally achieved by increasing the languages handled by the systems, but today, that is </a:t>
            </a:r>
            <a:r>
              <a:rPr lang="en-US" sz="1800" b="1" dirty="0">
                <a:solidFill>
                  <a:schemeClr val="bg2"/>
                </a:solidFill>
                <a:latin typeface="Helvetica Neue" panose="020B0604020202020204" charset="0"/>
              </a:rPr>
              <a:t>driven by potential revenue </a:t>
            </a:r>
            <a:r>
              <a:rPr lang="en-US" sz="1800" dirty="0">
                <a:solidFill>
                  <a:schemeClr val="bg2"/>
                </a:solidFill>
                <a:latin typeface="Helvetica Neue" panose="020B0604020202020204" charset="0"/>
              </a:rPr>
              <a:t>rather than by the number of native speakers.</a:t>
            </a:r>
          </a:p>
          <a:p>
            <a:pPr marL="342900" indent="-342900">
              <a:buFont typeface="Arial" panose="020B0604020202020204" pitchFamily="34" charset="0"/>
              <a:buChar char="•"/>
            </a:pPr>
            <a:endParaRPr lang="en-US" sz="1800" dirty="0">
              <a:solidFill>
                <a:schemeClr val="bg2"/>
              </a:solidFill>
              <a:latin typeface="Helvetica Neue" panose="020B0604020202020204" charset="0"/>
            </a:endParaRPr>
          </a:p>
          <a:p>
            <a:pPr marL="342900" indent="-342900">
              <a:buFont typeface="Arial" panose="020B0604020202020204" pitchFamily="34" charset="0"/>
              <a:buChar char="•"/>
            </a:pPr>
            <a:endParaRPr lang="en-US" sz="1800" dirty="0">
              <a:solidFill>
                <a:schemeClr val="bg2"/>
              </a:solidFill>
              <a:latin typeface="Helvetica Neue" panose="020B0604020202020204" charset="0"/>
            </a:endParaRPr>
          </a:p>
        </p:txBody>
      </p:sp>
      <p:sp>
        <p:nvSpPr>
          <p:cNvPr id="214" name="Google Shape;214;p22"/>
          <p:cNvSpPr txBox="1"/>
          <p:nvPr/>
        </p:nvSpPr>
        <p:spPr>
          <a:xfrm>
            <a:off x="11469000" y="5291400"/>
            <a:ext cx="1446000" cy="5166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HOME</a:t>
            </a:r>
            <a:endParaRPr sz="1100">
              <a:solidFill>
                <a:schemeClr val="lt1"/>
              </a:solidFill>
              <a:latin typeface="Helvetica Neue"/>
              <a:ea typeface="Helvetica Neue"/>
              <a:cs typeface="Helvetica Neue"/>
              <a:sym typeface="Helvetica Neue"/>
            </a:endParaRPr>
          </a:p>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AUTOMATION</a:t>
            </a:r>
            <a:endParaRPr sz="110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56244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429270" y="175121"/>
            <a:ext cx="11293500" cy="774900"/>
          </a:xfrm>
          <a:prstGeom prst="rect">
            <a:avLst/>
          </a:prstGeom>
          <a:noFill/>
          <a:ln>
            <a:noFill/>
          </a:ln>
        </p:spPr>
        <p:txBody>
          <a:bodyPr spcFirstLastPara="1" wrap="square" lIns="91425" tIns="45700" rIns="91425" bIns="45700" anchor="ctr" anchorCtr="0">
            <a:noAutofit/>
          </a:bodyPr>
          <a:lstStyle/>
          <a:p>
            <a:pPr>
              <a:buClr>
                <a:schemeClr val="dk1"/>
              </a:buClr>
              <a:buSzPts val="2800"/>
              <a:buFont typeface="Helvetica Neue"/>
            </a:pPr>
            <a:r>
              <a:rPr lang="en-US" sz="2800" b="1" dirty="0">
                <a:solidFill>
                  <a:schemeClr val="dk1"/>
                </a:solidFill>
                <a:latin typeface="Helvetica Neue"/>
              </a:rPr>
              <a:t>Challenge: Multiple Conversations</a:t>
            </a:r>
            <a:endParaRPr sz="2800" b="1" dirty="0">
              <a:solidFill>
                <a:schemeClr val="dk1"/>
              </a:solidFill>
              <a:latin typeface="Helvetica Neue"/>
            </a:endParaRPr>
          </a:p>
        </p:txBody>
      </p:sp>
      <p:sp>
        <p:nvSpPr>
          <p:cNvPr id="213" name="Google Shape;213;p22"/>
          <p:cNvSpPr txBox="1"/>
          <p:nvPr/>
        </p:nvSpPr>
        <p:spPr>
          <a:xfrm>
            <a:off x="346170" y="1049999"/>
            <a:ext cx="11459700" cy="5077007"/>
          </a:xfrm>
          <a:prstGeom prst="rect">
            <a:avLst/>
          </a:prstGeom>
          <a:noFill/>
          <a:ln>
            <a:noFill/>
          </a:ln>
        </p:spPr>
        <p:txBody>
          <a:bodyPr spcFirstLastPara="1" wrap="square" lIns="91425" tIns="91425" rIns="91425" bIns="91425" anchor="t" anchorCtr="0">
            <a:noAutofit/>
          </a:bodyPr>
          <a:lstStyle/>
          <a:p>
            <a:pPr marL="342900" indent="-342900">
              <a:buClr>
                <a:schemeClr val="bg2"/>
              </a:buClr>
              <a:buFont typeface="Arial" panose="020B0604020202020204" pitchFamily="34" charset="0"/>
              <a:buChar char="•"/>
            </a:pPr>
            <a:r>
              <a:rPr lang="en-US" sz="1800" dirty="0">
                <a:latin typeface="Helvetica Neue" panose="020B0604020202020204" charset="0"/>
                <a:hlinkClick r:id="rId3"/>
              </a:rPr>
              <a:t>63% of smart speaker owners</a:t>
            </a:r>
            <a:r>
              <a:rPr lang="en-US" sz="1800" dirty="0">
                <a:latin typeface="Helvetica Neue" panose="020B0604020202020204" charset="0"/>
              </a:rPr>
              <a:t> </a:t>
            </a:r>
            <a:r>
              <a:rPr lang="en-US" sz="1800" dirty="0">
                <a:solidFill>
                  <a:schemeClr val="bg2"/>
                </a:solidFill>
                <a:latin typeface="Helvetica Neue" panose="020B0604020202020204" charset="0"/>
              </a:rPr>
              <a:t>place the device in their living room, </a:t>
            </a:r>
          </a:p>
          <a:p>
            <a:pPr>
              <a:buClr>
                <a:schemeClr val="bg2"/>
              </a:buClr>
            </a:pPr>
            <a:r>
              <a:rPr lang="es-ES" sz="1800" dirty="0">
                <a:solidFill>
                  <a:srgbClr val="FF0000"/>
                </a:solidFill>
                <a:latin typeface="Helvetica Neue" panose="020B0604020202020204" charset="0"/>
              </a:rPr>
              <a:t>⇒</a:t>
            </a:r>
            <a:r>
              <a:rPr lang="es-ES" sz="1800" dirty="0">
                <a:solidFill>
                  <a:srgbClr val="222222"/>
                </a:solidFill>
                <a:latin typeface="Helvetica Neue" panose="020B0604020202020204" charset="0"/>
              </a:rPr>
              <a:t> </a:t>
            </a:r>
            <a:r>
              <a:rPr lang="en-US" sz="1800" dirty="0">
                <a:solidFill>
                  <a:schemeClr val="bg2"/>
                </a:solidFill>
                <a:latin typeface="Helvetica Neue" panose="020B0604020202020204" charset="0"/>
              </a:rPr>
              <a:t>likely to be exposed to multiple people engaged in </a:t>
            </a:r>
            <a:r>
              <a:rPr lang="en-US" sz="1800" b="1" dirty="0">
                <a:solidFill>
                  <a:schemeClr val="bg2"/>
                </a:solidFill>
                <a:latin typeface="Helvetica Neue" panose="020B0604020202020204" charset="0"/>
              </a:rPr>
              <a:t>overlapping conversations. </a:t>
            </a:r>
          </a:p>
          <a:p>
            <a:pPr marL="342900" indent="-342900">
              <a:buClr>
                <a:schemeClr val="bg2"/>
              </a:buClr>
              <a:buFont typeface="Arial" panose="020B0604020202020204" pitchFamily="34" charset="0"/>
              <a:buChar char="•"/>
            </a:pPr>
            <a:endParaRPr lang="en-US" sz="1800" dirty="0">
              <a:latin typeface="Helvetica Neue" panose="020B0604020202020204" charset="0"/>
            </a:endParaRPr>
          </a:p>
          <a:p>
            <a:pPr marL="342900" indent="-342900">
              <a:buClr>
                <a:schemeClr val="bg2"/>
              </a:buClr>
              <a:buFont typeface="Arial" panose="020B0604020202020204" pitchFamily="34" charset="0"/>
              <a:buChar char="•"/>
            </a:pPr>
            <a:r>
              <a:rPr lang="en-US" sz="1800" dirty="0">
                <a:solidFill>
                  <a:schemeClr val="bg2"/>
                </a:solidFill>
                <a:latin typeface="Helvetica Neue" panose="020B0604020202020204" charset="0"/>
              </a:rPr>
              <a:t>Voice assistants and smart speakers need to be able to differentiate between </a:t>
            </a:r>
            <a:r>
              <a:rPr lang="en-US" sz="1800" b="1" dirty="0">
                <a:solidFill>
                  <a:schemeClr val="bg2"/>
                </a:solidFill>
                <a:latin typeface="Helvetica Neue" panose="020B0604020202020204" charset="0"/>
              </a:rPr>
              <a:t>who is speaking </a:t>
            </a:r>
            <a:r>
              <a:rPr lang="en-US" sz="1800" dirty="0">
                <a:solidFill>
                  <a:schemeClr val="bg2"/>
                </a:solidFill>
                <a:latin typeface="Helvetica Neue" panose="020B0604020202020204" charset="0"/>
              </a:rPr>
              <a:t>and detect repetition to </a:t>
            </a:r>
            <a:r>
              <a:rPr lang="en-US" sz="1800" b="1" dirty="0">
                <a:solidFill>
                  <a:schemeClr val="bg2"/>
                </a:solidFill>
                <a:latin typeface="Helvetica Neue" panose="020B0604020202020204" charset="0"/>
              </a:rPr>
              <a:t>avoid</a:t>
            </a:r>
            <a:r>
              <a:rPr lang="en-US" sz="1800" dirty="0">
                <a:solidFill>
                  <a:schemeClr val="bg2"/>
                </a:solidFill>
                <a:latin typeface="Helvetica Neue" panose="020B0604020202020204" charset="0"/>
              </a:rPr>
              <a:t> recording </a:t>
            </a:r>
            <a:r>
              <a:rPr lang="en-US" sz="1800" b="1" dirty="0">
                <a:solidFill>
                  <a:schemeClr val="bg2"/>
                </a:solidFill>
                <a:latin typeface="Helvetica Neue" panose="020B0604020202020204" charset="0"/>
              </a:rPr>
              <a:t>duplicate data</a:t>
            </a:r>
            <a:r>
              <a:rPr lang="en-US" sz="1800" dirty="0">
                <a:solidFill>
                  <a:schemeClr val="bg2"/>
                </a:solidFill>
                <a:latin typeface="Helvetica Neue" panose="020B0604020202020204" charset="0"/>
              </a:rPr>
              <a:t>. </a:t>
            </a:r>
            <a:br>
              <a:rPr lang="en-US" sz="1800" dirty="0">
                <a:solidFill>
                  <a:schemeClr val="bg2"/>
                </a:solidFill>
                <a:latin typeface="Helvetica Neue" panose="020B0604020202020204" charset="0"/>
              </a:rPr>
            </a:br>
            <a:r>
              <a:rPr lang="en-US" sz="1800" dirty="0">
                <a:solidFill>
                  <a:schemeClr val="bg2"/>
                </a:solidFill>
                <a:latin typeface="Helvetica Neue" panose="020B0604020202020204" charset="0"/>
              </a:rPr>
              <a:t>- Data redundancy and ghost identities will pollute the data in both singular and multiple languages.</a:t>
            </a:r>
          </a:p>
          <a:p>
            <a:pPr marL="342900" indent="-342900">
              <a:buClr>
                <a:schemeClr val="bg2"/>
              </a:buClr>
              <a:buFont typeface="Arial" panose="020B0604020202020204" pitchFamily="34" charset="0"/>
              <a:buChar char="•"/>
            </a:pPr>
            <a:endParaRPr lang="en-US" sz="1800" dirty="0">
              <a:latin typeface="Helvetica Neue" panose="020B0604020202020204" charset="0"/>
            </a:endParaRPr>
          </a:p>
          <a:p>
            <a:pPr marL="342900" indent="-342900">
              <a:buClr>
                <a:schemeClr val="bg2"/>
              </a:buClr>
              <a:buFont typeface="Arial" panose="020B0604020202020204" pitchFamily="34" charset="0"/>
              <a:buChar char="•"/>
            </a:pPr>
            <a:r>
              <a:rPr lang="en-US" sz="1800" dirty="0">
                <a:solidFill>
                  <a:schemeClr val="bg2"/>
                </a:solidFill>
                <a:latin typeface="Helvetica Neue" panose="020B0604020202020204" charset="0"/>
              </a:rPr>
              <a:t>Handling multiple people and conversations well requires better identification techniques and improved contextual </a:t>
            </a:r>
            <a:r>
              <a:rPr lang="en-US" sz="1800" b="1" dirty="0">
                <a:solidFill>
                  <a:schemeClr val="bg2"/>
                </a:solidFill>
                <a:latin typeface="Helvetica Neue" panose="020B0604020202020204" charset="0"/>
              </a:rPr>
              <a:t>conversation tracking</a:t>
            </a:r>
            <a:r>
              <a:rPr lang="en-US" sz="1800" dirty="0">
                <a:solidFill>
                  <a:schemeClr val="bg2"/>
                </a:solidFill>
                <a:latin typeface="Helvetica Neue" panose="020B0604020202020204" charset="0"/>
              </a:rPr>
              <a:t>. </a:t>
            </a:r>
          </a:p>
          <a:p>
            <a:pPr marL="342900" indent="-342900">
              <a:buClr>
                <a:schemeClr val="bg2"/>
              </a:buClr>
              <a:buFont typeface="Arial" panose="020B0604020202020204" pitchFamily="34" charset="0"/>
              <a:buChar char="•"/>
            </a:pPr>
            <a:endParaRPr lang="en-US" sz="1800" dirty="0">
              <a:solidFill>
                <a:schemeClr val="bg2"/>
              </a:solidFill>
              <a:latin typeface="Helvetica Neue" panose="020B0604020202020204" charset="0"/>
            </a:endParaRPr>
          </a:p>
          <a:p>
            <a:pPr marL="342900" indent="-342900">
              <a:buClr>
                <a:schemeClr val="bg2"/>
              </a:buClr>
              <a:buFont typeface="Arial" panose="020B0604020202020204" pitchFamily="34" charset="0"/>
              <a:buChar char="•"/>
            </a:pPr>
            <a:r>
              <a:rPr lang="en-US" sz="1800" dirty="0">
                <a:solidFill>
                  <a:schemeClr val="bg2"/>
                </a:solidFill>
                <a:latin typeface="Helvetica Neue" panose="020B0604020202020204" charset="0"/>
              </a:rPr>
              <a:t>In the case of doubt or when new unregistered people appear, the system could </a:t>
            </a:r>
            <a:r>
              <a:rPr lang="en-US" sz="1800" b="1" dirty="0">
                <a:solidFill>
                  <a:schemeClr val="bg2"/>
                </a:solidFill>
                <a:latin typeface="Helvetica Neue" panose="020B0604020202020204" charset="0"/>
              </a:rPr>
              <a:t>address</a:t>
            </a:r>
            <a:r>
              <a:rPr lang="en-US" sz="1800" dirty="0">
                <a:solidFill>
                  <a:schemeClr val="bg2"/>
                </a:solidFill>
                <a:latin typeface="Helvetica Neue" panose="020B0604020202020204" charset="0"/>
              </a:rPr>
              <a:t> them </a:t>
            </a:r>
            <a:r>
              <a:rPr lang="en-US" sz="1800" b="1" dirty="0">
                <a:solidFill>
                  <a:schemeClr val="bg2"/>
                </a:solidFill>
                <a:latin typeface="Helvetica Neue" panose="020B0604020202020204" charset="0"/>
              </a:rPr>
              <a:t>directly</a:t>
            </a:r>
            <a:r>
              <a:rPr lang="en-US" sz="1800" dirty="0">
                <a:solidFill>
                  <a:schemeClr val="bg2"/>
                </a:solidFill>
                <a:latin typeface="Helvetica Neue" panose="020B0604020202020204" charset="0"/>
              </a:rPr>
              <a:t> </a:t>
            </a:r>
            <a:r>
              <a:rPr lang="en-US" sz="1800" b="1" dirty="0">
                <a:solidFill>
                  <a:schemeClr val="bg2"/>
                </a:solidFill>
                <a:latin typeface="Helvetica Neue" panose="020B0604020202020204" charset="0"/>
              </a:rPr>
              <a:t>to</a:t>
            </a:r>
            <a:r>
              <a:rPr lang="en-US" sz="1800" dirty="0">
                <a:solidFill>
                  <a:schemeClr val="bg2"/>
                </a:solidFill>
                <a:latin typeface="Helvetica Neue" panose="020B0604020202020204" charset="0"/>
              </a:rPr>
              <a:t> </a:t>
            </a:r>
            <a:r>
              <a:rPr lang="en-US" sz="1800" b="1" dirty="0">
                <a:solidFill>
                  <a:schemeClr val="bg2"/>
                </a:solidFill>
                <a:latin typeface="Helvetica Neue" panose="020B0604020202020204" charset="0"/>
              </a:rPr>
              <a:t>resolve</a:t>
            </a:r>
            <a:r>
              <a:rPr lang="en-US" sz="1800" dirty="0">
                <a:solidFill>
                  <a:schemeClr val="bg2"/>
                </a:solidFill>
                <a:latin typeface="Helvetica Neue" panose="020B0604020202020204" charset="0"/>
              </a:rPr>
              <a:t> any </a:t>
            </a:r>
            <a:r>
              <a:rPr lang="en-US" sz="1800" b="1" dirty="0">
                <a:solidFill>
                  <a:schemeClr val="bg2"/>
                </a:solidFill>
                <a:latin typeface="Helvetica Neue" panose="020B0604020202020204" charset="0"/>
              </a:rPr>
              <a:t>ambiguity</a:t>
            </a:r>
            <a:r>
              <a:rPr lang="en-US" sz="1800" dirty="0">
                <a:solidFill>
                  <a:schemeClr val="bg2"/>
                </a:solidFill>
                <a:latin typeface="Helvetica Neue" panose="020B0604020202020204" charset="0"/>
              </a:rPr>
              <a:t>.</a:t>
            </a:r>
          </a:p>
        </p:txBody>
      </p:sp>
      <p:sp>
        <p:nvSpPr>
          <p:cNvPr id="214" name="Google Shape;214;p22"/>
          <p:cNvSpPr txBox="1"/>
          <p:nvPr/>
        </p:nvSpPr>
        <p:spPr>
          <a:xfrm>
            <a:off x="11469000" y="5291400"/>
            <a:ext cx="1446000" cy="5166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HOME</a:t>
            </a:r>
            <a:endParaRPr sz="1100">
              <a:solidFill>
                <a:schemeClr val="lt1"/>
              </a:solidFill>
              <a:latin typeface="Helvetica Neue"/>
              <a:ea typeface="Helvetica Neue"/>
              <a:cs typeface="Helvetica Neue"/>
              <a:sym typeface="Helvetica Neue"/>
            </a:endParaRPr>
          </a:p>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AUTOMATION</a:t>
            </a:r>
            <a:endParaRPr sz="110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013987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429270" y="175121"/>
            <a:ext cx="11293500" cy="774900"/>
          </a:xfrm>
          <a:prstGeom prst="rect">
            <a:avLst/>
          </a:prstGeom>
          <a:noFill/>
          <a:ln>
            <a:noFill/>
          </a:ln>
        </p:spPr>
        <p:txBody>
          <a:bodyPr spcFirstLastPara="1" wrap="square" lIns="91425" tIns="45700" rIns="91425" bIns="45700" anchor="ctr" anchorCtr="0">
            <a:noAutofit/>
          </a:bodyPr>
          <a:lstStyle/>
          <a:p>
            <a:pPr>
              <a:buClr>
                <a:schemeClr val="dk1"/>
              </a:buClr>
              <a:buSzPts val="2800"/>
              <a:buFont typeface="Helvetica Neue"/>
            </a:pPr>
            <a:r>
              <a:rPr lang="en-US" sz="2800" b="1" dirty="0">
                <a:solidFill>
                  <a:schemeClr val="dk1"/>
                </a:solidFill>
                <a:latin typeface="Helvetica Neue"/>
              </a:rPr>
              <a:t>Search Biases and Competing Assistants</a:t>
            </a:r>
            <a:endParaRPr sz="2800" b="1" dirty="0">
              <a:solidFill>
                <a:schemeClr val="dk1"/>
              </a:solidFill>
              <a:latin typeface="Helvetica Neue"/>
            </a:endParaRPr>
          </a:p>
        </p:txBody>
      </p:sp>
      <p:sp>
        <p:nvSpPr>
          <p:cNvPr id="213" name="Google Shape;213;p22"/>
          <p:cNvSpPr txBox="1"/>
          <p:nvPr/>
        </p:nvSpPr>
        <p:spPr>
          <a:xfrm>
            <a:off x="346170" y="1127273"/>
            <a:ext cx="11489515" cy="5260646"/>
          </a:xfrm>
          <a:prstGeom prst="rect">
            <a:avLst/>
          </a:prstGeom>
          <a:noFill/>
          <a:ln>
            <a:noFill/>
          </a:ln>
        </p:spPr>
        <p:txBody>
          <a:bodyPr spcFirstLastPara="1" wrap="square" lIns="91425" tIns="91425" rIns="91425" bIns="91425" anchor="t" anchorCtr="0">
            <a:noAutofit/>
          </a:bodyPr>
          <a:lstStyle/>
          <a:p>
            <a:pPr marL="342900" indent="-342900">
              <a:buClr>
                <a:schemeClr val="bg2"/>
              </a:buClr>
              <a:buFont typeface="Arial" panose="020B0604020202020204" pitchFamily="34" charset="0"/>
              <a:buChar char="•"/>
            </a:pPr>
            <a:r>
              <a:rPr lang="en-US" sz="1800" dirty="0">
                <a:solidFill>
                  <a:schemeClr val="bg2"/>
                </a:solidFill>
                <a:latin typeface="Helvetica Neue" panose="020B0604020202020204" charset="0"/>
              </a:rPr>
              <a:t>Only</a:t>
            </a:r>
            <a:r>
              <a:rPr lang="en-US" sz="1800" dirty="0">
                <a:latin typeface="Helvetica Neue" panose="020B0604020202020204" charset="0"/>
              </a:rPr>
              <a:t> </a:t>
            </a:r>
            <a:r>
              <a:rPr lang="en-US" sz="1800" dirty="0">
                <a:latin typeface="Helvetica Neue" panose="020B0604020202020204" charset="0"/>
                <a:hlinkClick r:id="rId3"/>
              </a:rPr>
              <a:t>56.8%</a:t>
            </a:r>
            <a:r>
              <a:rPr lang="en-US" sz="1800" dirty="0">
                <a:latin typeface="Helvetica Neue" panose="020B0604020202020204" charset="0"/>
              </a:rPr>
              <a:t> </a:t>
            </a:r>
            <a:r>
              <a:rPr lang="en-US" sz="1800" dirty="0">
                <a:solidFill>
                  <a:schemeClr val="bg2"/>
                </a:solidFill>
                <a:latin typeface="Helvetica Neue" panose="020B0604020202020204" charset="0"/>
              </a:rPr>
              <a:t>of the world population has Internet connectivity, and we are still far from reaching a large percentage of them.</a:t>
            </a:r>
          </a:p>
          <a:p>
            <a:pPr marL="342900" indent="-342900">
              <a:buClr>
                <a:schemeClr val="bg2"/>
              </a:buClr>
              <a:buFont typeface="Arial" panose="020B0604020202020204" pitchFamily="34" charset="0"/>
              <a:buChar char="•"/>
            </a:pPr>
            <a:endParaRPr lang="en-US" sz="1800" dirty="0">
              <a:latin typeface="Helvetica Neue" panose="020B0604020202020204" charset="0"/>
            </a:endParaRPr>
          </a:p>
          <a:p>
            <a:pPr marL="342900" indent="-342900">
              <a:buClr>
                <a:schemeClr val="bg2"/>
              </a:buClr>
              <a:buFont typeface="Arial" panose="020B0604020202020204" pitchFamily="34" charset="0"/>
              <a:buChar char="•"/>
            </a:pPr>
            <a:r>
              <a:rPr lang="en-US" sz="1800" dirty="0">
                <a:solidFill>
                  <a:schemeClr val="bg2"/>
                </a:solidFill>
                <a:latin typeface="Helvetica Neue" panose="020B0604020202020204" charset="0"/>
              </a:rPr>
              <a:t>Biases in search need to be taken in account: gender, race, politics, religion, etc.</a:t>
            </a:r>
          </a:p>
          <a:p>
            <a:pPr marL="342900" indent="-342900">
              <a:buClr>
                <a:schemeClr val="bg2"/>
              </a:buClr>
              <a:buFont typeface="Arial" panose="020B0604020202020204" pitchFamily="34" charset="0"/>
              <a:buChar char="•"/>
            </a:pPr>
            <a:endParaRPr lang="en-US" sz="1800" dirty="0">
              <a:latin typeface="Helvetica Neue" panose="020B0604020202020204" charset="0"/>
            </a:endParaRPr>
          </a:p>
          <a:p>
            <a:pPr marL="342900" indent="-342900">
              <a:buClr>
                <a:schemeClr val="bg2"/>
              </a:buClr>
              <a:buFont typeface="Arial" panose="020B0604020202020204" pitchFamily="34" charset="0"/>
              <a:buChar char="•"/>
            </a:pPr>
            <a:r>
              <a:rPr lang="en-US" sz="1800" b="1" dirty="0">
                <a:solidFill>
                  <a:schemeClr val="bg2"/>
                </a:solidFill>
                <a:latin typeface="Helvetica Neue" panose="020B0604020202020204" charset="0"/>
              </a:rPr>
              <a:t>Fake content </a:t>
            </a:r>
            <a:r>
              <a:rPr lang="en-US" sz="1800" dirty="0">
                <a:solidFill>
                  <a:schemeClr val="bg2"/>
                </a:solidFill>
                <a:latin typeface="Helvetica Neue" panose="020B0604020202020204" charset="0"/>
              </a:rPr>
              <a:t>is also a major problem which needs to be filtered/highlighted.</a:t>
            </a:r>
          </a:p>
          <a:p>
            <a:pPr marL="342900" indent="-342900">
              <a:buClr>
                <a:schemeClr val="bg2"/>
              </a:buClr>
              <a:buFont typeface="Arial" panose="020B0604020202020204" pitchFamily="34" charset="0"/>
              <a:buChar char="•"/>
            </a:pPr>
            <a:endParaRPr lang="en-US" sz="1800" dirty="0">
              <a:latin typeface="Helvetica Neue" panose="020B0604020202020204" charset="0"/>
            </a:endParaRPr>
          </a:p>
          <a:p>
            <a:pPr marL="342900" indent="-342900">
              <a:buClr>
                <a:schemeClr val="bg2"/>
              </a:buClr>
              <a:buFont typeface="Arial" panose="020B0604020202020204" pitchFamily="34" charset="0"/>
              <a:buChar char="•"/>
            </a:pPr>
            <a:r>
              <a:rPr lang="en-US" sz="1800" dirty="0">
                <a:solidFill>
                  <a:schemeClr val="bg2"/>
                </a:solidFill>
                <a:latin typeface="Helvetica Neue" panose="020B0604020202020204" charset="0"/>
              </a:rPr>
              <a:t>The percentage of smart-speaker owners who said they owned three or more devices rose to </a:t>
            </a:r>
            <a:r>
              <a:rPr lang="en-US" sz="1800" dirty="0">
                <a:latin typeface="Helvetica Neue" panose="020B0604020202020204" charset="0"/>
                <a:hlinkClick r:id="rId4"/>
              </a:rPr>
              <a:t>30% in 2018</a:t>
            </a:r>
            <a:r>
              <a:rPr lang="en-US" sz="1800" dirty="0">
                <a:latin typeface="Helvetica Neue" panose="020B0604020202020204" charset="0"/>
              </a:rPr>
              <a:t>, </a:t>
            </a:r>
            <a:r>
              <a:rPr lang="en-US" sz="1800" dirty="0">
                <a:solidFill>
                  <a:schemeClr val="bg2"/>
                </a:solidFill>
                <a:latin typeface="Helvetica Neue" panose="020B0604020202020204" charset="0"/>
              </a:rPr>
              <a:t>but today </a:t>
            </a:r>
            <a:r>
              <a:rPr lang="en-US" sz="1800" b="1" dirty="0">
                <a:solidFill>
                  <a:schemeClr val="bg2"/>
                </a:solidFill>
                <a:latin typeface="Helvetica Neue" panose="020B0604020202020204" charset="0"/>
              </a:rPr>
              <a:t>assistants do not communicate with each other </a:t>
            </a:r>
            <a:r>
              <a:rPr lang="en-US" sz="1800" dirty="0">
                <a:solidFill>
                  <a:schemeClr val="bg2"/>
                </a:solidFill>
                <a:latin typeface="Helvetica Neue" panose="020B0604020202020204" charset="0"/>
              </a:rPr>
              <a:t>or distinguish well between artificial and human voices. </a:t>
            </a:r>
          </a:p>
          <a:p>
            <a:pPr marL="342900" indent="-342900">
              <a:buClr>
                <a:schemeClr val="bg2"/>
              </a:buClr>
              <a:buFont typeface="Arial" panose="020B0604020202020204" pitchFamily="34" charset="0"/>
              <a:buChar char="•"/>
            </a:pPr>
            <a:endParaRPr lang="en-US" sz="1800" dirty="0">
              <a:latin typeface="Helvetica Neue" panose="020B0604020202020204" charset="0"/>
            </a:endParaRPr>
          </a:p>
          <a:p>
            <a:pPr marL="342900" indent="-342900">
              <a:buClr>
                <a:schemeClr val="bg2"/>
              </a:buClr>
              <a:buFont typeface="Arial" panose="020B0604020202020204" pitchFamily="34" charset="0"/>
              <a:buChar char="•"/>
            </a:pPr>
            <a:r>
              <a:rPr lang="en-US" sz="1800" dirty="0">
                <a:solidFill>
                  <a:schemeClr val="bg2"/>
                </a:solidFill>
                <a:latin typeface="Helvetica Neue" panose="020B0604020202020204" charset="0"/>
              </a:rPr>
              <a:t>Multiple assistants means that queries could be counted on numerous devices, resulting in more bias. So we need to recognize the voice of other smart speakers and identify the associated data as non-human.  </a:t>
            </a:r>
          </a:p>
        </p:txBody>
      </p:sp>
      <p:sp>
        <p:nvSpPr>
          <p:cNvPr id="214" name="Google Shape;214;p22"/>
          <p:cNvSpPr txBox="1"/>
          <p:nvPr/>
        </p:nvSpPr>
        <p:spPr>
          <a:xfrm>
            <a:off x="11469000" y="5291400"/>
            <a:ext cx="1446000" cy="5166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HOME</a:t>
            </a:r>
            <a:endParaRPr sz="1100">
              <a:solidFill>
                <a:schemeClr val="lt1"/>
              </a:solidFill>
              <a:latin typeface="Helvetica Neue"/>
              <a:ea typeface="Helvetica Neue"/>
              <a:cs typeface="Helvetica Neue"/>
              <a:sym typeface="Helvetica Neue"/>
            </a:endParaRPr>
          </a:p>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AUTOMATION</a:t>
            </a:r>
            <a:endParaRPr sz="110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752002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429270" y="175121"/>
            <a:ext cx="11293500" cy="774900"/>
          </a:xfrm>
          <a:prstGeom prst="rect">
            <a:avLst/>
          </a:prstGeom>
          <a:noFill/>
          <a:ln>
            <a:noFill/>
          </a:ln>
        </p:spPr>
        <p:txBody>
          <a:bodyPr spcFirstLastPara="1" wrap="square" lIns="91425" tIns="45700" rIns="91425" bIns="45700" anchor="ctr" anchorCtr="0">
            <a:noAutofit/>
          </a:bodyPr>
          <a:lstStyle/>
          <a:p>
            <a:pPr>
              <a:buClr>
                <a:schemeClr val="dk1"/>
              </a:buClr>
              <a:buSzPts val="2800"/>
              <a:buFont typeface="Helvetica Neue"/>
            </a:pPr>
            <a:r>
              <a:rPr lang="en-US" sz="2800" b="1" dirty="0">
                <a:solidFill>
                  <a:schemeClr val="dk1"/>
                </a:solidFill>
                <a:latin typeface="Helvetica Neue"/>
              </a:rPr>
              <a:t>Dealing with Biases</a:t>
            </a:r>
            <a:endParaRPr sz="2800" b="1" dirty="0">
              <a:solidFill>
                <a:schemeClr val="dk1"/>
              </a:solidFill>
              <a:latin typeface="Helvetica Neue"/>
            </a:endParaRPr>
          </a:p>
        </p:txBody>
      </p:sp>
      <p:sp>
        <p:nvSpPr>
          <p:cNvPr id="213" name="Google Shape;213;p22"/>
          <p:cNvSpPr txBox="1"/>
          <p:nvPr/>
        </p:nvSpPr>
        <p:spPr>
          <a:xfrm>
            <a:off x="346170" y="1127273"/>
            <a:ext cx="11489515" cy="2684872"/>
          </a:xfrm>
          <a:prstGeom prst="rect">
            <a:avLst/>
          </a:prstGeom>
          <a:noFill/>
          <a:ln>
            <a:noFill/>
          </a:ln>
        </p:spPr>
        <p:txBody>
          <a:bodyPr spcFirstLastPara="1" wrap="square" lIns="91425" tIns="91425" rIns="91425" bIns="91425" anchor="t" anchorCtr="0">
            <a:noAutofit/>
          </a:bodyPr>
          <a:lstStyle/>
          <a:p>
            <a:pPr marL="342900" indent="-342900">
              <a:buClr>
                <a:schemeClr val="bg2"/>
              </a:buClr>
              <a:buFont typeface="Arial" panose="020B0604020202020204" pitchFamily="34" charset="0"/>
              <a:buChar char="•"/>
            </a:pPr>
            <a:r>
              <a:rPr lang="en-US" sz="18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Awareness is the first step </a:t>
            </a:r>
            <a:r>
              <a:rPr lang="en-US" sz="18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in fighting bias; Your own biases.</a:t>
            </a:r>
          </a:p>
          <a:p>
            <a:pPr marL="342900" indent="-342900">
              <a:buClr>
                <a:schemeClr val="bg2"/>
              </a:buClr>
              <a:buFont typeface="Arial" panose="020B0604020202020204" pitchFamily="34" charset="0"/>
              <a:buChar char="•"/>
            </a:pPr>
            <a:endParaRPr lang="en-US" sz="18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Clr>
                <a:schemeClr val="bg2"/>
              </a:buClr>
              <a:buFont typeface="Arial" panose="020B0604020202020204" pitchFamily="34" charset="0"/>
              <a:buChar char="•"/>
            </a:pPr>
            <a:r>
              <a:rPr lang="en-US" sz="18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Give more control to the user. </a:t>
            </a:r>
          </a:p>
          <a:p>
            <a:pPr marL="342900" indent="-342900">
              <a:buClr>
                <a:schemeClr val="bg2"/>
              </a:buClr>
              <a:buFont typeface="Arial" panose="020B0604020202020204" pitchFamily="34" charset="0"/>
              <a:buChar char="•"/>
            </a:pPr>
            <a:endParaRPr lang="en-US" sz="18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Clr>
                <a:schemeClr val="bg2"/>
              </a:buClr>
              <a:buFont typeface="Arial" panose="020B0604020202020204" pitchFamily="34" charset="0"/>
              <a:buChar char="•"/>
            </a:pPr>
            <a:r>
              <a:rPr lang="en-US" sz="18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Mitigate the bias directly or by </a:t>
            </a:r>
            <a:r>
              <a:rPr lang="en-US" sz="18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using implicit/explicit feedback loops </a:t>
            </a:r>
            <a:r>
              <a:rPr lang="en-US" sz="18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that will inform the search system of issues related to bias.</a:t>
            </a:r>
          </a:p>
          <a:p>
            <a:pPr>
              <a:buClr>
                <a:schemeClr val="bg2"/>
              </a:buClr>
            </a:pPr>
            <a:r>
              <a:rPr lang="en-US" sz="18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  </a:t>
            </a:r>
          </a:p>
          <a:p>
            <a:pPr marL="342900" indent="-342900">
              <a:buClr>
                <a:schemeClr val="bg2"/>
              </a:buClr>
              <a:buFont typeface="Arial" panose="020B0604020202020204" pitchFamily="34" charset="0"/>
              <a:buChar char="•"/>
            </a:pPr>
            <a:endParaRPr lang="en-US" sz="18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Clr>
                <a:schemeClr val="bg2"/>
              </a:buClr>
              <a:buFont typeface="Arial" panose="020B0604020202020204" pitchFamily="34" charset="0"/>
              <a:buChar char="•"/>
            </a:pPr>
            <a:endParaRPr lang="en-US" sz="18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4" name="Google Shape;214;p22"/>
          <p:cNvSpPr txBox="1"/>
          <p:nvPr/>
        </p:nvSpPr>
        <p:spPr>
          <a:xfrm>
            <a:off x="11469000" y="5291400"/>
            <a:ext cx="1446000" cy="5166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HOME</a:t>
            </a:r>
            <a:endParaRPr sz="1100">
              <a:solidFill>
                <a:schemeClr val="lt1"/>
              </a:solidFill>
              <a:latin typeface="Helvetica Neue"/>
              <a:ea typeface="Helvetica Neue"/>
              <a:cs typeface="Helvetica Neue"/>
              <a:sym typeface="Helvetica Neue"/>
            </a:endParaRPr>
          </a:p>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AUTOMATION</a:t>
            </a:r>
            <a:endParaRPr sz="1100">
              <a:solidFill>
                <a:schemeClr val="lt1"/>
              </a:solidFill>
              <a:latin typeface="Helvetica Neue"/>
              <a:ea typeface="Helvetica Neue"/>
              <a:cs typeface="Helvetica Neue"/>
              <a:sym typeface="Helvetica Neue"/>
            </a:endParaRPr>
          </a:p>
        </p:txBody>
      </p:sp>
      <p:sp>
        <p:nvSpPr>
          <p:cNvPr id="7" name="Google Shape;215;p22">
            <a:extLst>
              <a:ext uri="{FF2B5EF4-FFF2-40B4-BE49-F238E27FC236}">
                <a16:creationId xmlns:a16="http://schemas.microsoft.com/office/drawing/2014/main" id="{753E5998-88B7-044D-9C15-16EF2D1B4D6F}"/>
              </a:ext>
            </a:extLst>
          </p:cNvPr>
          <p:cNvSpPr txBox="1"/>
          <p:nvPr/>
        </p:nvSpPr>
        <p:spPr>
          <a:xfrm>
            <a:off x="3890786" y="6541855"/>
            <a:ext cx="5652654"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NTENT Proprietary Information ©, 2018</a:t>
            </a:r>
            <a:endParaRPr dirty="0"/>
          </a:p>
        </p:txBody>
      </p:sp>
      <p:sp>
        <p:nvSpPr>
          <p:cNvPr id="2" name="TextBox 1">
            <a:extLst>
              <a:ext uri="{FF2B5EF4-FFF2-40B4-BE49-F238E27FC236}">
                <a16:creationId xmlns:a16="http://schemas.microsoft.com/office/drawing/2014/main" id="{BD941940-992F-924A-98B9-0A64FBC96E99}"/>
              </a:ext>
            </a:extLst>
          </p:cNvPr>
          <p:cNvSpPr txBox="1"/>
          <p:nvPr/>
        </p:nvSpPr>
        <p:spPr>
          <a:xfrm>
            <a:off x="639189" y="5072646"/>
            <a:ext cx="8922635" cy="1015663"/>
          </a:xfrm>
          <a:prstGeom prst="rect">
            <a:avLst/>
          </a:prstGeom>
          <a:noFill/>
        </p:spPr>
        <p:txBody>
          <a:bodyPr wrap="none" rtlCol="0">
            <a:spAutoFit/>
          </a:bodyPr>
          <a:lstStyle/>
          <a:p>
            <a:r>
              <a:rPr lang="en-US" sz="12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Ricardo </a:t>
            </a:r>
            <a:r>
              <a:rPr lang="en-US" sz="1200" b="1" dirty="0" err="1">
                <a:solidFill>
                  <a:schemeClr val="bg2"/>
                </a:solidFill>
                <a:latin typeface="Helvetica Neue" panose="02000503000000020004" pitchFamily="2" charset="0"/>
                <a:ea typeface="Helvetica Neue" panose="02000503000000020004" pitchFamily="2" charset="0"/>
                <a:cs typeface="Helvetica Neue" panose="02000503000000020004" pitchFamily="2" charset="0"/>
              </a:rPr>
              <a:t>Baeza</a:t>
            </a:r>
            <a:r>
              <a:rPr lang="en-US" sz="12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-Yates, NTENT CTO, Challenges In Conversational AI And What We Can Do To Prevent Them - </a:t>
            </a:r>
          </a:p>
          <a:p>
            <a:r>
              <a:rPr lang="en-US" sz="12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Forbes Tech Council, July 2019</a:t>
            </a:r>
          </a:p>
          <a:p>
            <a:endParaRPr lang="en-US" sz="1200" dirty="0"/>
          </a:p>
          <a:p>
            <a:r>
              <a:rPr lang="en-US" sz="1200" dirty="0">
                <a:hlinkClick r:id="rId3"/>
              </a:rPr>
              <a:t>https://www.forbes.com/sites/forbestechcouncil/2019/07/30/challenges-in-conversational-ai-and-what-we-can-do-to-prevent-them</a:t>
            </a:r>
            <a:endParaRPr lang="en-US" sz="1200" dirty="0"/>
          </a:p>
          <a:p>
            <a:endParaRPr lang="en-US" sz="1200" dirty="0"/>
          </a:p>
        </p:txBody>
      </p:sp>
    </p:spTree>
    <p:extLst>
      <p:ext uri="{BB962C8B-B14F-4D97-AF65-F5344CB8AC3E}">
        <p14:creationId xmlns:p14="http://schemas.microsoft.com/office/powerpoint/2010/main" val="3248168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3"/>
          <p:cNvSpPr txBox="1">
            <a:spLocks noGrp="1"/>
          </p:cNvSpPr>
          <p:nvPr>
            <p:ph type="title"/>
          </p:nvPr>
        </p:nvSpPr>
        <p:spPr>
          <a:xfrm>
            <a:off x="342900" y="2687811"/>
            <a:ext cx="4069080" cy="111837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Helvetica Neue"/>
              <a:buNone/>
            </a:pPr>
            <a:r>
              <a:rPr lang="en-US" dirty="0"/>
              <a:t>Opportunity Summary</a:t>
            </a:r>
            <a:endParaRPr dirty="0"/>
          </a:p>
        </p:txBody>
      </p:sp>
      <p:sp>
        <p:nvSpPr>
          <p:cNvPr id="503" name="Google Shape;503;p33"/>
          <p:cNvSpPr txBox="1">
            <a:spLocks noGrp="1"/>
          </p:cNvSpPr>
          <p:nvPr>
            <p:ph type="sldNum" idx="4294967295"/>
          </p:nvPr>
        </p:nvSpPr>
        <p:spPr>
          <a:xfrm>
            <a:off x="9045575" y="6407150"/>
            <a:ext cx="3146425" cy="1936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b="1"/>
              <a:t>24</a:t>
            </a:fld>
            <a:endParaRPr sz="1000" b="1"/>
          </a:p>
        </p:txBody>
      </p:sp>
    </p:spTree>
    <p:extLst>
      <p:ext uri="{BB962C8B-B14F-4D97-AF65-F5344CB8AC3E}">
        <p14:creationId xmlns:p14="http://schemas.microsoft.com/office/powerpoint/2010/main" val="3990798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429270" y="175121"/>
            <a:ext cx="11293500" cy="774900"/>
          </a:xfrm>
          <a:prstGeom prst="rect">
            <a:avLst/>
          </a:prstGeom>
          <a:noFill/>
          <a:ln>
            <a:noFill/>
          </a:ln>
        </p:spPr>
        <p:txBody>
          <a:bodyPr spcFirstLastPara="1" wrap="square" lIns="91425" tIns="45700" rIns="91425" bIns="45700" anchor="ctr" anchorCtr="0">
            <a:noAutofit/>
          </a:bodyPr>
          <a:lstStyle/>
          <a:p>
            <a:pPr>
              <a:buClr>
                <a:schemeClr val="dk1"/>
              </a:buClr>
              <a:buSzPts val="2800"/>
              <a:buFont typeface="Helvetica Neue"/>
            </a:pPr>
            <a:r>
              <a:rPr lang="en-US" sz="2800" b="1" dirty="0">
                <a:solidFill>
                  <a:schemeClr val="dk1"/>
                </a:solidFill>
                <a:latin typeface="Helvetica Neue"/>
              </a:rPr>
              <a:t>What should I do?</a:t>
            </a:r>
            <a:endParaRPr sz="2800" b="1" dirty="0">
              <a:solidFill>
                <a:schemeClr val="dk1"/>
              </a:solidFill>
              <a:latin typeface="Helvetica Neue"/>
            </a:endParaRPr>
          </a:p>
        </p:txBody>
      </p:sp>
      <p:sp>
        <p:nvSpPr>
          <p:cNvPr id="213" name="Google Shape;213;p22"/>
          <p:cNvSpPr txBox="1"/>
          <p:nvPr/>
        </p:nvSpPr>
        <p:spPr>
          <a:xfrm>
            <a:off x="346169" y="1318638"/>
            <a:ext cx="11485227" cy="3972762"/>
          </a:xfrm>
          <a:prstGeom prst="rect">
            <a:avLst/>
          </a:prstGeom>
          <a:noFill/>
          <a:ln>
            <a:noFill/>
          </a:ln>
        </p:spPr>
        <p:txBody>
          <a:bodyPr spcFirstLastPara="1" wrap="square" lIns="91425" tIns="91425" rIns="91425" bIns="91425" anchor="t" anchorCtr="0">
            <a:noAutofit/>
          </a:bodyPr>
          <a:lstStyle/>
          <a:p>
            <a:pPr marL="457200" indent="-457200">
              <a:buClr>
                <a:schemeClr val="bg2"/>
              </a:buClr>
              <a:buAutoNum type="arabicPeriod"/>
            </a:pPr>
            <a:r>
              <a:rPr lang="en-US" sz="1800" b="1" dirty="0">
                <a:solidFill>
                  <a:schemeClr val="bg2"/>
                </a:solidFill>
                <a:latin typeface="Helvetica Neue" panose="020B0604020202020204" charset="0"/>
              </a:rPr>
              <a:t>Start with a clear and focused use case.</a:t>
            </a:r>
            <a:r>
              <a:rPr lang="en-US" sz="1800" dirty="0">
                <a:solidFill>
                  <a:schemeClr val="bg2"/>
                </a:solidFill>
                <a:latin typeface="Helvetica Neue" panose="020B0604020202020204" charset="0"/>
              </a:rPr>
              <a:t> Identify aspects of your business that benefit from conversational AI and deliver the highest value to your users.</a:t>
            </a:r>
          </a:p>
          <a:p>
            <a:pPr marL="457200" indent="-457200">
              <a:buClr>
                <a:schemeClr val="bg2"/>
              </a:buClr>
              <a:buAutoNum type="arabicPeriod"/>
            </a:pPr>
            <a:endParaRPr lang="en-US" sz="1800" dirty="0">
              <a:solidFill>
                <a:schemeClr val="bg2"/>
              </a:solidFill>
              <a:latin typeface="Helvetica Neue" panose="020B0604020202020204" charset="0"/>
            </a:endParaRPr>
          </a:p>
          <a:p>
            <a:pPr marL="457200" indent="-457200">
              <a:buClr>
                <a:schemeClr val="bg2"/>
              </a:buClr>
              <a:buAutoNum type="arabicPeriod"/>
            </a:pPr>
            <a:r>
              <a:rPr lang="en-US" sz="1800" b="1" dirty="0">
                <a:solidFill>
                  <a:schemeClr val="bg2"/>
                </a:solidFill>
                <a:latin typeface="Helvetica Neue" panose="020B0604020202020204" charset="0"/>
              </a:rPr>
              <a:t>Decide whether to partner with a major player or use a platform to build your own conversational interface.</a:t>
            </a:r>
            <a:r>
              <a:rPr lang="en-US" sz="1800" dirty="0">
                <a:solidFill>
                  <a:schemeClr val="bg2"/>
                </a:solidFill>
                <a:latin typeface="Helvetica Neue" panose="020B0604020202020204" charset="0"/>
              </a:rPr>
              <a:t> As you consider near- and long-term strategies, flexibility in how and what you can build, along with who owns the data, will help you decide.</a:t>
            </a:r>
          </a:p>
          <a:p>
            <a:pPr marL="457200" indent="-457200">
              <a:buClr>
                <a:schemeClr val="bg2"/>
              </a:buClr>
              <a:buAutoNum type="arabicPeriod"/>
            </a:pPr>
            <a:endParaRPr lang="en-US" sz="1800" dirty="0">
              <a:solidFill>
                <a:schemeClr val="bg2"/>
              </a:solidFill>
              <a:latin typeface="Helvetica Neue" panose="020B0604020202020204" charset="0"/>
            </a:endParaRPr>
          </a:p>
          <a:p>
            <a:pPr marL="457200" indent="-457200">
              <a:buClr>
                <a:schemeClr val="bg2"/>
              </a:buClr>
              <a:buAutoNum type="arabicPeriod"/>
            </a:pPr>
            <a:r>
              <a:rPr lang="en-US" sz="1800" b="1" dirty="0">
                <a:solidFill>
                  <a:schemeClr val="bg2"/>
                </a:solidFill>
                <a:latin typeface="Helvetica Neue" panose="020B0604020202020204" charset="0"/>
              </a:rPr>
              <a:t>Focus on opportunities to personalize and add value.</a:t>
            </a:r>
            <a:r>
              <a:rPr lang="en-US" sz="1800" dirty="0">
                <a:solidFill>
                  <a:schemeClr val="bg2"/>
                </a:solidFill>
                <a:latin typeface="Helvetica Neue" panose="020B0604020202020204" charset="0"/>
              </a:rPr>
              <a:t> Users consent to use their personal information in direct correlation to the value they receive by doing so. Create experiences that are worthy of this exchange and keep users engaged.</a:t>
            </a:r>
          </a:p>
          <a:p>
            <a:pPr marL="457200" marR="0" lvl="0" indent="-228600" algn="l" rtl="0">
              <a:lnSpc>
                <a:spcPct val="115000"/>
              </a:lnSpc>
              <a:spcBef>
                <a:spcPts val="600"/>
              </a:spcBef>
              <a:spcAft>
                <a:spcPts val="0"/>
              </a:spcAft>
              <a:buClr>
                <a:schemeClr val="bg2"/>
              </a:buClr>
              <a:buSzPts val="2000"/>
              <a:buFont typeface="Helvetica Neue"/>
              <a:buNone/>
            </a:pPr>
            <a:endParaRPr sz="1800" dirty="0">
              <a:solidFill>
                <a:schemeClr val="bg2"/>
              </a:solidFill>
              <a:latin typeface="Helvetica Neue" panose="020B0604020202020204" charset="0"/>
              <a:ea typeface="Helvetica Neue"/>
              <a:cs typeface="Helvetica Neue"/>
              <a:sym typeface="Helvetica Neue"/>
            </a:endParaRPr>
          </a:p>
        </p:txBody>
      </p:sp>
      <p:sp>
        <p:nvSpPr>
          <p:cNvPr id="214" name="Google Shape;214;p22"/>
          <p:cNvSpPr txBox="1"/>
          <p:nvPr/>
        </p:nvSpPr>
        <p:spPr>
          <a:xfrm>
            <a:off x="11469000" y="5291400"/>
            <a:ext cx="1446000" cy="5166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HOME</a:t>
            </a:r>
            <a:endParaRPr sz="1100">
              <a:solidFill>
                <a:schemeClr val="lt1"/>
              </a:solidFill>
              <a:latin typeface="Helvetica Neue"/>
              <a:ea typeface="Helvetica Neue"/>
              <a:cs typeface="Helvetica Neue"/>
              <a:sym typeface="Helvetica Neue"/>
            </a:endParaRPr>
          </a:p>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AUTOMATION</a:t>
            </a:r>
            <a:endParaRPr sz="1100">
              <a:solidFill>
                <a:schemeClr val="lt1"/>
              </a:solidFill>
              <a:latin typeface="Helvetica Neue"/>
              <a:ea typeface="Helvetica Neue"/>
              <a:cs typeface="Helvetica Neue"/>
              <a:sym typeface="Helvetica Neue"/>
            </a:endParaRPr>
          </a:p>
        </p:txBody>
      </p:sp>
      <p:sp>
        <p:nvSpPr>
          <p:cNvPr id="7" name="Google Shape;215;p22">
            <a:extLst>
              <a:ext uri="{FF2B5EF4-FFF2-40B4-BE49-F238E27FC236}">
                <a16:creationId xmlns:a16="http://schemas.microsoft.com/office/drawing/2014/main" id="{753E5998-88B7-044D-9C15-16EF2D1B4D6F}"/>
              </a:ext>
            </a:extLst>
          </p:cNvPr>
          <p:cNvSpPr txBox="1"/>
          <p:nvPr/>
        </p:nvSpPr>
        <p:spPr>
          <a:xfrm>
            <a:off x="3890786" y="6541855"/>
            <a:ext cx="5652654"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NTENT Proprietary Information ©, 2018</a:t>
            </a:r>
            <a:endParaRPr dirty="0"/>
          </a:p>
        </p:txBody>
      </p:sp>
      <p:sp>
        <p:nvSpPr>
          <p:cNvPr id="8" name="TextBox 7">
            <a:extLst>
              <a:ext uri="{FF2B5EF4-FFF2-40B4-BE49-F238E27FC236}">
                <a16:creationId xmlns:a16="http://schemas.microsoft.com/office/drawing/2014/main" id="{748594A8-C821-AF4D-952D-CA4397B04DA6}"/>
              </a:ext>
            </a:extLst>
          </p:cNvPr>
          <p:cNvSpPr txBox="1"/>
          <p:nvPr/>
        </p:nvSpPr>
        <p:spPr>
          <a:xfrm>
            <a:off x="273518" y="5463972"/>
            <a:ext cx="9954969" cy="1015663"/>
          </a:xfrm>
          <a:prstGeom prst="rect">
            <a:avLst/>
          </a:prstGeom>
          <a:noFill/>
        </p:spPr>
        <p:txBody>
          <a:bodyPr wrap="none" rtlCol="0">
            <a:spAutoFit/>
          </a:bodyPr>
          <a:lstStyle/>
          <a:p>
            <a:r>
              <a:rPr lang="en-US" sz="12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Ricardo </a:t>
            </a:r>
            <a:r>
              <a:rPr lang="en-US" sz="1200" b="1" dirty="0" err="1">
                <a:solidFill>
                  <a:schemeClr val="bg2"/>
                </a:solidFill>
                <a:latin typeface="Helvetica Neue" panose="02000503000000020004" pitchFamily="2" charset="0"/>
                <a:ea typeface="Helvetica Neue" panose="02000503000000020004" pitchFamily="2" charset="0"/>
                <a:cs typeface="Helvetica Neue" panose="02000503000000020004" pitchFamily="2" charset="0"/>
              </a:rPr>
              <a:t>Baeza</a:t>
            </a:r>
            <a:r>
              <a:rPr lang="en-US" sz="12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-Yates, NTENT CTO, Demystifying Conversational AI: What Is It, How Does It Work and </a:t>
            </a:r>
          </a:p>
          <a:p>
            <a:r>
              <a:rPr lang="en-US" sz="12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Why You Should Care? - Forbes Tech Council, April 2019</a:t>
            </a:r>
          </a:p>
          <a:p>
            <a:endParaRPr lang="en-US" sz="1200" dirty="0"/>
          </a:p>
          <a:p>
            <a:r>
              <a:rPr lang="en-US" sz="1200" dirty="0">
                <a:hlinkClick r:id="rId3"/>
              </a:rPr>
              <a:t>https://www.forbes.com/sites/forbestechcouncil/2019/04/16/demystifying-conversational-ai-what-is-it-how-does-it-work-and-why-you-should-care</a:t>
            </a:r>
            <a:endParaRPr lang="en-US" sz="1200" dirty="0"/>
          </a:p>
          <a:p>
            <a:endParaRPr lang="en-US" sz="1200" dirty="0"/>
          </a:p>
        </p:txBody>
      </p:sp>
    </p:spTree>
    <p:extLst>
      <p:ext uri="{BB962C8B-B14F-4D97-AF65-F5344CB8AC3E}">
        <p14:creationId xmlns:p14="http://schemas.microsoft.com/office/powerpoint/2010/main" val="1684948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title"/>
          </p:nvPr>
        </p:nvSpPr>
        <p:spPr>
          <a:xfrm>
            <a:off x="429270" y="175121"/>
            <a:ext cx="11293500" cy="774900"/>
          </a:xfrm>
          <a:prstGeom prst="rect">
            <a:avLst/>
          </a:prstGeom>
          <a:noFill/>
          <a:ln>
            <a:noFill/>
          </a:ln>
        </p:spPr>
        <p:txBody>
          <a:bodyPr spcFirstLastPara="1" wrap="square" lIns="91425" tIns="45700" rIns="91425" bIns="45700" anchor="ctr" anchorCtr="0">
            <a:noAutofit/>
          </a:bodyPr>
          <a:lstStyle/>
          <a:p>
            <a:pPr>
              <a:buClr>
                <a:schemeClr val="dk1"/>
              </a:buClr>
              <a:buSzPts val="2800"/>
              <a:buFont typeface="Helvetica Neue"/>
            </a:pPr>
            <a:r>
              <a:rPr lang="en-US" sz="2800" b="1" dirty="0">
                <a:solidFill>
                  <a:schemeClr val="dk1"/>
                </a:solidFill>
                <a:latin typeface="Helvetica Neue"/>
              </a:rPr>
              <a:t>Epilogue</a:t>
            </a:r>
            <a:endParaRPr sz="2800" b="1" dirty="0">
              <a:solidFill>
                <a:schemeClr val="dk1"/>
              </a:solidFill>
              <a:latin typeface="Helvetica Neue"/>
            </a:endParaRPr>
          </a:p>
        </p:txBody>
      </p:sp>
      <p:sp>
        <p:nvSpPr>
          <p:cNvPr id="213" name="Google Shape;213;p22"/>
          <p:cNvSpPr txBox="1"/>
          <p:nvPr/>
        </p:nvSpPr>
        <p:spPr>
          <a:xfrm>
            <a:off x="429270" y="1285499"/>
            <a:ext cx="10743767" cy="4758000"/>
          </a:xfrm>
          <a:prstGeom prst="rect">
            <a:avLst/>
          </a:prstGeom>
          <a:noFill/>
          <a:ln>
            <a:noFill/>
          </a:ln>
        </p:spPr>
        <p:txBody>
          <a:bodyPr spcFirstLastPara="1" wrap="square" lIns="91425" tIns="91425" rIns="91425" bIns="91425" anchor="t" anchorCtr="0">
            <a:noAutofit/>
          </a:bodyPr>
          <a:lstStyle/>
          <a:p>
            <a:pPr marL="342900" indent="-342900">
              <a:buClr>
                <a:schemeClr val="bg2"/>
              </a:buClr>
              <a:buFont typeface="Arial" panose="020B0604020202020204" pitchFamily="34" charset="0"/>
              <a:buChar char="•"/>
            </a:pPr>
            <a:r>
              <a:rPr lang="en-US" sz="1800" dirty="0">
                <a:solidFill>
                  <a:schemeClr val="bg2"/>
                </a:solidFill>
                <a:latin typeface="Helvetica Neue" panose="020B0604020202020204" charset="0"/>
              </a:rPr>
              <a:t>As conversational AI evolves, there is no doubt that both </a:t>
            </a:r>
            <a:r>
              <a:rPr lang="en-US" sz="1800" b="1" dirty="0">
                <a:solidFill>
                  <a:schemeClr val="bg2"/>
                </a:solidFill>
                <a:latin typeface="Helvetica Neue" panose="020B0604020202020204" charset="0"/>
              </a:rPr>
              <a:t>consumers and brands will benefit from more intelligent touch points </a:t>
            </a:r>
            <a:r>
              <a:rPr lang="en-US" sz="1800" dirty="0">
                <a:solidFill>
                  <a:schemeClr val="bg2"/>
                </a:solidFill>
                <a:latin typeface="Helvetica Neue" panose="020B0604020202020204" charset="0"/>
              </a:rPr>
              <a:t>enabled by this technology. </a:t>
            </a:r>
          </a:p>
          <a:p>
            <a:pPr marL="342900" indent="-342900">
              <a:buClr>
                <a:schemeClr val="bg2"/>
              </a:buClr>
              <a:buFont typeface="Arial" panose="020B0604020202020204" pitchFamily="34" charset="0"/>
              <a:buChar char="•"/>
            </a:pPr>
            <a:endParaRPr lang="en-US" sz="1800" dirty="0">
              <a:solidFill>
                <a:schemeClr val="bg2"/>
              </a:solidFill>
              <a:latin typeface="Helvetica Neue" panose="020B0604020202020204" charset="0"/>
            </a:endParaRPr>
          </a:p>
          <a:p>
            <a:pPr marL="342900" indent="-342900">
              <a:buClr>
                <a:schemeClr val="bg2"/>
              </a:buClr>
              <a:buFont typeface="Arial" panose="020B0604020202020204" pitchFamily="34" charset="0"/>
              <a:buChar char="•"/>
            </a:pPr>
            <a:r>
              <a:rPr lang="en-US" sz="1800" dirty="0">
                <a:solidFill>
                  <a:schemeClr val="bg2"/>
                </a:solidFill>
                <a:latin typeface="Helvetica Neue" panose="020B0604020202020204" charset="0"/>
              </a:rPr>
              <a:t>Although your product may not be able to promise the value of a potential partner or soulmate, it can surely offer your customers </a:t>
            </a:r>
            <a:r>
              <a:rPr lang="en-US" sz="1800" b="1" dirty="0">
                <a:solidFill>
                  <a:schemeClr val="bg2"/>
                </a:solidFill>
                <a:latin typeface="Helvetica Neue" panose="020B0604020202020204" charset="0"/>
              </a:rPr>
              <a:t>a reason to fall in love with your brand</a:t>
            </a:r>
            <a:r>
              <a:rPr lang="en-US" sz="1800" dirty="0">
                <a:solidFill>
                  <a:schemeClr val="bg2"/>
                </a:solidFill>
                <a:latin typeface="Helvetica Neue" panose="020B0604020202020204" charset="0"/>
              </a:rPr>
              <a:t>.</a:t>
            </a:r>
          </a:p>
          <a:p>
            <a:pPr marL="342900" indent="-342900">
              <a:buClr>
                <a:schemeClr val="bg2"/>
              </a:buClr>
              <a:buFont typeface="Arial" panose="020B0604020202020204" pitchFamily="34" charset="0"/>
              <a:buChar char="•"/>
            </a:pPr>
            <a:endParaRPr lang="en-US" sz="1800" dirty="0">
              <a:solidFill>
                <a:schemeClr val="bg2"/>
              </a:solidFill>
              <a:latin typeface="Helvetica Neue" panose="020B0604020202020204" charset="0"/>
            </a:endParaRPr>
          </a:p>
          <a:p>
            <a:pPr marL="342900" indent="-342900">
              <a:buClr>
                <a:schemeClr val="bg2"/>
              </a:buClr>
              <a:buFont typeface="Arial" panose="020B0604020202020204" pitchFamily="34" charset="0"/>
              <a:buChar char="•"/>
            </a:pPr>
            <a:r>
              <a:rPr lang="en-US" sz="1800" dirty="0">
                <a:solidFill>
                  <a:schemeClr val="bg2"/>
                </a:solidFill>
                <a:latin typeface="Helvetica Neue" panose="020B0604020202020204" charset="0"/>
              </a:rPr>
              <a:t>To ensure the playing field stays fair and accurate, businesses will have to incorporate a proactive approach to overcome challenges that prevent long-term growth. </a:t>
            </a:r>
          </a:p>
          <a:p>
            <a:pPr marL="457200" marR="0" lvl="0" indent="-228600" algn="l" rtl="0">
              <a:lnSpc>
                <a:spcPct val="115000"/>
              </a:lnSpc>
              <a:spcBef>
                <a:spcPts val="600"/>
              </a:spcBef>
              <a:spcAft>
                <a:spcPts val="0"/>
              </a:spcAft>
              <a:buClr>
                <a:schemeClr val="bg2"/>
              </a:buClr>
              <a:buSzPts val="2000"/>
              <a:buFont typeface="Helvetica Neue"/>
              <a:buNone/>
            </a:pPr>
            <a:endParaRPr sz="1800" dirty="0">
              <a:solidFill>
                <a:schemeClr val="bg2"/>
              </a:solidFill>
              <a:latin typeface="Helvetica Neue" panose="020B0604020202020204" charset="0"/>
              <a:ea typeface="Helvetica Neue"/>
              <a:cs typeface="Helvetica Neue"/>
              <a:sym typeface="Helvetica Neue"/>
            </a:endParaRPr>
          </a:p>
        </p:txBody>
      </p:sp>
      <p:sp>
        <p:nvSpPr>
          <p:cNvPr id="214" name="Google Shape;214;p22"/>
          <p:cNvSpPr txBox="1"/>
          <p:nvPr/>
        </p:nvSpPr>
        <p:spPr>
          <a:xfrm>
            <a:off x="11469000" y="5291400"/>
            <a:ext cx="1446000" cy="5166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HOME</a:t>
            </a:r>
            <a:endParaRPr sz="1100">
              <a:solidFill>
                <a:schemeClr val="lt1"/>
              </a:solidFill>
              <a:latin typeface="Helvetica Neue"/>
              <a:ea typeface="Helvetica Neue"/>
              <a:cs typeface="Helvetica Neue"/>
              <a:sym typeface="Helvetica Neue"/>
            </a:endParaRPr>
          </a:p>
          <a:p>
            <a:pPr marL="0" marR="0" lvl="0" indent="0" algn="ctr" rtl="0">
              <a:spcBef>
                <a:spcPts val="0"/>
              </a:spcBef>
              <a:spcAft>
                <a:spcPts val="0"/>
              </a:spcAft>
              <a:buClr>
                <a:schemeClr val="lt1"/>
              </a:buClr>
              <a:buSzPts val="1100"/>
              <a:buFont typeface="Helvetica Neue"/>
              <a:buNone/>
            </a:pPr>
            <a:r>
              <a:rPr lang="en-US" sz="1100">
                <a:solidFill>
                  <a:schemeClr val="lt1"/>
                </a:solidFill>
                <a:latin typeface="Helvetica Neue"/>
                <a:ea typeface="Helvetica Neue"/>
                <a:cs typeface="Helvetica Neue"/>
                <a:sym typeface="Helvetica Neue"/>
              </a:rPr>
              <a:t>AUTOMATION</a:t>
            </a:r>
            <a:endParaRPr sz="1100">
              <a:solidFill>
                <a:schemeClr val="lt1"/>
              </a:solidFill>
              <a:latin typeface="Helvetica Neue"/>
              <a:ea typeface="Helvetica Neue"/>
              <a:cs typeface="Helvetica Neue"/>
              <a:sym typeface="Helvetica Neue"/>
            </a:endParaRPr>
          </a:p>
        </p:txBody>
      </p:sp>
      <p:sp>
        <p:nvSpPr>
          <p:cNvPr id="7" name="Google Shape;215;p22">
            <a:extLst>
              <a:ext uri="{FF2B5EF4-FFF2-40B4-BE49-F238E27FC236}">
                <a16:creationId xmlns:a16="http://schemas.microsoft.com/office/drawing/2014/main" id="{753E5998-88B7-044D-9C15-16EF2D1B4D6F}"/>
              </a:ext>
            </a:extLst>
          </p:cNvPr>
          <p:cNvSpPr txBox="1"/>
          <p:nvPr/>
        </p:nvSpPr>
        <p:spPr>
          <a:xfrm>
            <a:off x="3890786" y="6541855"/>
            <a:ext cx="5652654"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NTENT Proprietary Information ©, 2018</a:t>
            </a:r>
            <a:endParaRPr dirty="0"/>
          </a:p>
        </p:txBody>
      </p:sp>
    </p:spTree>
    <p:extLst>
      <p:ext uri="{BB962C8B-B14F-4D97-AF65-F5344CB8AC3E}">
        <p14:creationId xmlns:p14="http://schemas.microsoft.com/office/powerpoint/2010/main" val="3917464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1"/>
        <p:cNvGrpSpPr/>
        <p:nvPr/>
      </p:nvGrpSpPr>
      <p:grpSpPr>
        <a:xfrm>
          <a:off x="0" y="0"/>
          <a:ext cx="0" cy="0"/>
          <a:chOff x="0" y="0"/>
          <a:chExt cx="0" cy="0"/>
        </a:xfrm>
      </p:grpSpPr>
      <p:sp>
        <p:nvSpPr>
          <p:cNvPr id="542" name="Google Shape;542;p36"/>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b="1"/>
              <a:t>27</a:t>
            </a:fld>
            <a:endParaRPr sz="1000" b="1" dirty="0"/>
          </a:p>
        </p:txBody>
      </p:sp>
      <p:sp>
        <p:nvSpPr>
          <p:cNvPr id="543" name="Google Shape;543;p36"/>
          <p:cNvSpPr txBox="1"/>
          <p:nvPr/>
        </p:nvSpPr>
        <p:spPr>
          <a:xfrm>
            <a:off x="881525" y="2998813"/>
            <a:ext cx="5565000" cy="118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A5A5A"/>
              </a:buClr>
              <a:buSzPts val="2000"/>
              <a:buFont typeface="Helvetica Neue"/>
              <a:buNone/>
            </a:pPr>
            <a:r>
              <a:rPr lang="en-US" sz="2000" b="1" i="0" u="none" strike="noStrike" cap="none">
                <a:solidFill>
                  <a:srgbClr val="5A5A5A"/>
                </a:solidFill>
                <a:latin typeface="Helvetica Neue"/>
                <a:ea typeface="Helvetica Neue"/>
                <a:cs typeface="Helvetica Neue"/>
                <a:sym typeface="Helvetica Neue"/>
              </a:rPr>
              <a:t>NTENT’s AI-Powered Voice and Search Platform Engineered for your business. Designed to deliver results. </a:t>
            </a:r>
            <a:endParaRPr sz="2000" b="0" i="0" u="none" strike="noStrike" cap="none">
              <a:solidFill>
                <a:schemeClr val="dk1"/>
              </a:solidFill>
              <a:latin typeface="Helvetica Neue"/>
              <a:ea typeface="Helvetica Neue"/>
              <a:cs typeface="Helvetica Neue"/>
              <a:sym typeface="Helvetica Neue"/>
            </a:endParaRPr>
          </a:p>
        </p:txBody>
      </p:sp>
      <p:grpSp>
        <p:nvGrpSpPr>
          <p:cNvPr id="544" name="Google Shape;544;p36"/>
          <p:cNvGrpSpPr/>
          <p:nvPr/>
        </p:nvGrpSpPr>
        <p:grpSpPr>
          <a:xfrm>
            <a:off x="6539625" y="971022"/>
            <a:ext cx="5284519" cy="5244490"/>
            <a:chOff x="6539625" y="971022"/>
            <a:chExt cx="5284519" cy="5244490"/>
          </a:xfrm>
        </p:grpSpPr>
        <p:sp>
          <p:nvSpPr>
            <p:cNvPr id="545" name="Google Shape;545;p36"/>
            <p:cNvSpPr/>
            <p:nvPr/>
          </p:nvSpPr>
          <p:spPr>
            <a:xfrm>
              <a:off x="6560454" y="2501224"/>
              <a:ext cx="2304786" cy="2304786"/>
            </a:xfrm>
            <a:prstGeom prst="ellipse">
              <a:avLst/>
            </a:prstGeom>
            <a:solidFill>
              <a:srgbClr val="C340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46" name="Google Shape;546;p36"/>
            <p:cNvSpPr/>
            <p:nvPr/>
          </p:nvSpPr>
          <p:spPr>
            <a:xfrm>
              <a:off x="9519359" y="2501223"/>
              <a:ext cx="2304785" cy="2304785"/>
            </a:xfrm>
            <a:prstGeom prst="ellipse">
              <a:avLst/>
            </a:prstGeom>
            <a:solidFill>
              <a:srgbClr val="374B8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47" name="Google Shape;547;p36"/>
            <p:cNvSpPr/>
            <p:nvPr/>
          </p:nvSpPr>
          <p:spPr>
            <a:xfrm>
              <a:off x="8040467" y="971022"/>
              <a:ext cx="2304787" cy="2304787"/>
            </a:xfrm>
            <a:prstGeom prst="ellipse">
              <a:avLst/>
            </a:prstGeom>
            <a:solidFill>
              <a:srgbClr val="B8CB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48" name="Google Shape;548;p36"/>
            <p:cNvSpPr txBox="1"/>
            <p:nvPr/>
          </p:nvSpPr>
          <p:spPr>
            <a:xfrm>
              <a:off x="8040467" y="1630972"/>
              <a:ext cx="2303665" cy="9848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1600"/>
                <a:buFont typeface="Arial"/>
                <a:buNone/>
              </a:pPr>
              <a:r>
                <a:rPr lang="en-US" sz="1600" b="1" i="0" u="none" strike="noStrike" cap="none">
                  <a:solidFill>
                    <a:srgbClr val="5D5256"/>
                  </a:solidFill>
                  <a:latin typeface="Helvetica Neue"/>
                  <a:ea typeface="Helvetica Neue"/>
                  <a:cs typeface="Helvetica Neue"/>
                  <a:sym typeface="Helvetica Neue"/>
                </a:rPr>
                <a:t>Your Revenues </a:t>
              </a:r>
              <a:endParaRPr sz="1400" b="0" i="0" u="none" strike="noStrike" cap="none">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000000"/>
                </a:buClr>
                <a:buSzPts val="1400"/>
                <a:buFont typeface="Arial"/>
                <a:buNone/>
              </a:pPr>
              <a:r>
                <a:rPr lang="en-US" sz="1400" b="0" i="0" u="none" strike="noStrike" cap="none">
                  <a:solidFill>
                    <a:srgbClr val="5D5256"/>
                  </a:solidFill>
                  <a:latin typeface="Helvetica Neue"/>
                  <a:ea typeface="Helvetica Neue"/>
                  <a:cs typeface="Helvetica Neue"/>
                  <a:sym typeface="Helvetica Neue"/>
                </a:rPr>
                <a:t>Grow revenue from search, voice, video </a:t>
              </a:r>
              <a:endParaRPr sz="1400" b="0" i="0" u="none" strike="noStrike" cap="none">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000000"/>
                </a:buClr>
                <a:buSzPts val="1400"/>
                <a:buFont typeface="Arial"/>
                <a:buNone/>
              </a:pPr>
              <a:r>
                <a:rPr lang="en-US" sz="1400" b="0" i="0" u="none" strike="noStrike" cap="none">
                  <a:solidFill>
                    <a:srgbClr val="5D5256"/>
                  </a:solidFill>
                  <a:latin typeface="Helvetica Neue"/>
                  <a:ea typeface="Helvetica Neue"/>
                  <a:cs typeface="Helvetica Neue"/>
                  <a:sym typeface="Helvetica Neue"/>
                </a:rPr>
                <a:t>and data</a:t>
              </a:r>
              <a:endParaRPr sz="1400" b="0" i="0" u="none" strike="noStrike" cap="none">
                <a:solidFill>
                  <a:srgbClr val="000000"/>
                </a:solidFill>
                <a:latin typeface="Helvetica Neue"/>
                <a:ea typeface="Helvetica Neue"/>
                <a:cs typeface="Helvetica Neue"/>
                <a:sym typeface="Helvetica Neue"/>
              </a:endParaRPr>
            </a:p>
          </p:txBody>
        </p:sp>
        <p:sp>
          <p:nvSpPr>
            <p:cNvPr id="549" name="Google Shape;549;p36"/>
            <p:cNvSpPr/>
            <p:nvPr/>
          </p:nvSpPr>
          <p:spPr>
            <a:xfrm>
              <a:off x="8040467" y="3910727"/>
              <a:ext cx="2304785" cy="2304785"/>
            </a:xfrm>
            <a:prstGeom prst="ellipse">
              <a:avLst/>
            </a:prstGeom>
            <a:solidFill>
              <a:srgbClr val="FF9B8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50" name="Google Shape;550;p36"/>
            <p:cNvSpPr/>
            <p:nvPr/>
          </p:nvSpPr>
          <p:spPr>
            <a:xfrm>
              <a:off x="8537491" y="3013100"/>
              <a:ext cx="1308876" cy="1308876"/>
            </a:xfrm>
            <a:prstGeom prst="ellipse">
              <a:avLst/>
            </a:prstGeom>
            <a:solidFill>
              <a:srgbClr val="5A5A5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51" name="Google Shape;551;p36"/>
            <p:cNvSpPr txBox="1"/>
            <p:nvPr/>
          </p:nvSpPr>
          <p:spPr>
            <a:xfrm>
              <a:off x="8040467" y="4574737"/>
              <a:ext cx="2303665" cy="9848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1600"/>
                <a:buFont typeface="Arial"/>
                <a:buNone/>
              </a:pPr>
              <a:r>
                <a:rPr lang="en-US" sz="1600" b="1" i="0" u="none" strike="noStrike" cap="none" dirty="0">
                  <a:solidFill>
                    <a:srgbClr val="5D5256"/>
                  </a:solidFill>
                  <a:latin typeface="Helvetica Neue"/>
                  <a:ea typeface="Helvetica Neue"/>
                  <a:cs typeface="Helvetica Neue"/>
                  <a:sym typeface="Helvetica Neue"/>
                </a:rPr>
                <a:t>Your Customers</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000000"/>
                </a:buClr>
                <a:buSzPts val="1400"/>
                <a:buFont typeface="Arial"/>
                <a:buNone/>
              </a:pPr>
              <a:r>
                <a:rPr lang="en-US" sz="1400" b="0" i="0" u="none" strike="noStrike" cap="none" dirty="0">
                  <a:solidFill>
                    <a:srgbClr val="5D5256"/>
                  </a:solidFill>
                  <a:latin typeface="Helvetica Neue"/>
                  <a:ea typeface="Helvetica Neue"/>
                  <a:cs typeface="Helvetica Neue"/>
                  <a:sym typeface="Helvetica Neue"/>
                </a:rPr>
                <a:t>Continuously</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000000"/>
                </a:buClr>
                <a:buSzPts val="1400"/>
                <a:buFont typeface="Arial"/>
                <a:buNone/>
              </a:pPr>
              <a:r>
                <a:rPr lang="en-US" sz="1400" b="0" i="0" u="none" strike="noStrike" cap="none" dirty="0">
                  <a:solidFill>
                    <a:srgbClr val="5D5256"/>
                  </a:solidFill>
                  <a:latin typeface="Helvetica Neue"/>
                  <a:ea typeface="Helvetica Neue"/>
                  <a:cs typeface="Helvetica Neue"/>
                  <a:sym typeface="Helvetica Neue"/>
                </a:rPr>
                <a:t>learn from deep user interactions</a:t>
              </a:r>
              <a:endParaRPr sz="1400" b="0" i="0" u="none" strike="noStrike" cap="none" dirty="0">
                <a:solidFill>
                  <a:srgbClr val="000000"/>
                </a:solidFill>
                <a:latin typeface="Helvetica Neue"/>
                <a:ea typeface="Helvetica Neue"/>
                <a:cs typeface="Helvetica Neue"/>
                <a:sym typeface="Helvetica Neue"/>
              </a:endParaRPr>
            </a:p>
          </p:txBody>
        </p:sp>
        <p:sp>
          <p:nvSpPr>
            <p:cNvPr id="552" name="Google Shape;552;p36"/>
            <p:cNvSpPr txBox="1"/>
            <p:nvPr/>
          </p:nvSpPr>
          <p:spPr>
            <a:xfrm>
              <a:off x="6539625" y="3175103"/>
              <a:ext cx="2303700" cy="1262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1600"/>
                <a:buFont typeface="Arial"/>
                <a:buNone/>
              </a:pPr>
              <a:r>
                <a:rPr lang="en-US" sz="1600" b="1" i="0" u="none" strike="noStrike" cap="none">
                  <a:solidFill>
                    <a:srgbClr val="FFFFFF"/>
                  </a:solidFill>
                  <a:latin typeface="Helvetica Neue"/>
                  <a:ea typeface="Helvetica Neue"/>
                  <a:cs typeface="Helvetica Neue"/>
                  <a:sym typeface="Helvetica Neue"/>
                </a:rPr>
                <a:t>Your Business</a:t>
              </a:r>
              <a:endParaRPr sz="1400" b="0" i="0" u="none" strike="noStrike" cap="none">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000000"/>
                </a:buClr>
                <a:buSzPts val="1400"/>
                <a:buFont typeface="Arial"/>
                <a:buNone/>
              </a:pPr>
              <a:r>
                <a:rPr lang="en-US" sz="1400" b="0" i="0" u="none" strike="noStrike" cap="none">
                  <a:solidFill>
                    <a:srgbClr val="FFFFFF"/>
                  </a:solidFill>
                  <a:latin typeface="Helvetica Neue"/>
                  <a:ea typeface="Helvetica Neue"/>
                  <a:cs typeface="Helvetica Neue"/>
                  <a:sym typeface="Helvetica Neue"/>
                </a:rPr>
                <a:t>Create personalized customer experiences</a:t>
              </a:r>
              <a:endParaRPr sz="1400" b="0" i="0" u="none" strike="noStrike" cap="none">
                <a:solidFill>
                  <a:srgbClr val="FFFFFF"/>
                </a:solidFill>
                <a:latin typeface="Helvetica Neue"/>
                <a:ea typeface="Helvetica Neue"/>
                <a:cs typeface="Helvetica Neue"/>
                <a:sym typeface="Helvetica Neue"/>
              </a:endParaRPr>
            </a:p>
            <a:p>
              <a:pPr marL="0" marR="0" lvl="0" indent="0" algn="ctr" rtl="0">
                <a:spcBef>
                  <a:spcPts val="0"/>
                </a:spcBef>
                <a:spcAft>
                  <a:spcPts val="0"/>
                </a:spcAft>
                <a:buClr>
                  <a:srgbClr val="000000"/>
                </a:buClr>
                <a:buSzPts val="1400"/>
                <a:buFont typeface="Arial"/>
                <a:buNone/>
              </a:pPr>
              <a:r>
                <a:rPr lang="en-US" sz="1400" b="0" i="0" u="none" strike="noStrike" cap="none">
                  <a:solidFill>
                    <a:srgbClr val="FFFFFF"/>
                  </a:solidFill>
                  <a:latin typeface="Helvetica Neue"/>
                  <a:ea typeface="Helvetica Neue"/>
                  <a:cs typeface="Helvetica Neue"/>
                  <a:sym typeface="Helvetica Neue"/>
                </a:rPr>
                <a:t> that increase loyalty</a:t>
              </a:r>
              <a:endParaRPr sz="1400" b="0" i="0" u="none" strike="noStrike" cap="none">
                <a:solidFill>
                  <a:srgbClr val="000000"/>
                </a:solidFill>
                <a:latin typeface="Helvetica Neue"/>
                <a:ea typeface="Helvetica Neue"/>
                <a:cs typeface="Helvetica Neue"/>
                <a:sym typeface="Helvetica Neue"/>
              </a:endParaRPr>
            </a:p>
          </p:txBody>
        </p:sp>
        <p:sp>
          <p:nvSpPr>
            <p:cNvPr id="553" name="Google Shape;553;p36"/>
            <p:cNvSpPr txBox="1"/>
            <p:nvPr/>
          </p:nvSpPr>
          <p:spPr>
            <a:xfrm>
              <a:off x="9497417" y="3175095"/>
              <a:ext cx="2303665"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1600"/>
                <a:buFont typeface="Arial"/>
                <a:buNone/>
              </a:pPr>
              <a:r>
                <a:rPr lang="en-US" sz="1600" b="1" i="0" u="none" strike="noStrike" cap="none">
                  <a:solidFill>
                    <a:srgbClr val="FFFFFF"/>
                  </a:solidFill>
                  <a:latin typeface="Helvetica Neue"/>
                  <a:ea typeface="Helvetica Neue"/>
                  <a:cs typeface="Helvetica Neue"/>
                  <a:sym typeface="Helvetica Neue"/>
                </a:rPr>
                <a:t>Your Data</a:t>
              </a:r>
              <a:endParaRPr sz="1400" b="0" i="0" u="none" strike="noStrike" cap="none">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000000"/>
                </a:buClr>
                <a:buSzPts val="1400"/>
                <a:buFont typeface="Arial"/>
                <a:buNone/>
              </a:pPr>
              <a:r>
                <a:rPr lang="en-US" sz="1400" b="0" i="0" u="none" strike="noStrike" cap="none">
                  <a:solidFill>
                    <a:srgbClr val="FFFFFF"/>
                  </a:solidFill>
                  <a:latin typeface="Helvetica Neue"/>
                  <a:ea typeface="Helvetica Neue"/>
                  <a:cs typeface="Helvetica Neue"/>
                  <a:sym typeface="Helvetica Neue"/>
                </a:rPr>
                <a:t>Secure behavioral</a:t>
              </a:r>
              <a:endParaRPr sz="1400" b="0" i="0" u="none" strike="noStrike" cap="none">
                <a:solidFill>
                  <a:srgbClr val="000000"/>
                </a:solidFill>
                <a:latin typeface="Helvetica Neue"/>
                <a:ea typeface="Helvetica Neue"/>
                <a:cs typeface="Helvetica Neue"/>
                <a:sym typeface="Helvetica Neue"/>
              </a:endParaRPr>
            </a:p>
            <a:p>
              <a:pPr marL="0" marR="0" lvl="0" indent="0" algn="ctr" rtl="0">
                <a:spcBef>
                  <a:spcPts val="0"/>
                </a:spcBef>
                <a:spcAft>
                  <a:spcPts val="0"/>
                </a:spcAft>
                <a:buClr>
                  <a:srgbClr val="000000"/>
                </a:buClr>
                <a:buSzPts val="1400"/>
                <a:buFont typeface="Arial"/>
                <a:buNone/>
              </a:pPr>
              <a:r>
                <a:rPr lang="en-US" sz="1400" b="0" i="0" u="none" strike="noStrike" cap="none">
                  <a:solidFill>
                    <a:srgbClr val="FFFFFF"/>
                  </a:solidFill>
                  <a:latin typeface="Helvetica Neue"/>
                  <a:ea typeface="Helvetica Neue"/>
                  <a:cs typeface="Helvetica Neue"/>
                  <a:sym typeface="Helvetica Neue"/>
                </a:rPr>
                <a:t> data insights </a:t>
              </a:r>
              <a:endParaRPr sz="1400" b="0" i="0" u="none" strike="noStrike" cap="none">
                <a:solidFill>
                  <a:srgbClr val="000000"/>
                </a:solidFill>
                <a:latin typeface="Helvetica Neue"/>
                <a:ea typeface="Helvetica Neue"/>
                <a:cs typeface="Helvetica Neue"/>
                <a:sym typeface="Helvetica Neue"/>
              </a:endParaRPr>
            </a:p>
          </p:txBody>
        </p:sp>
        <p:pic>
          <p:nvPicPr>
            <p:cNvPr id="554" name="Google Shape;554;p36"/>
            <p:cNvPicPr preferRelativeResize="0"/>
            <p:nvPr/>
          </p:nvPicPr>
          <p:blipFill rotWithShape="1">
            <a:blip r:embed="rId4">
              <a:alphaModFix/>
            </a:blip>
            <a:srcRect/>
            <a:stretch/>
          </p:blipFill>
          <p:spPr>
            <a:xfrm>
              <a:off x="8819777" y="3297250"/>
              <a:ext cx="745046" cy="740576"/>
            </a:xfrm>
            <a:prstGeom prst="rect">
              <a:avLst/>
            </a:prstGeom>
            <a:noFill/>
            <a:ln>
              <a:noFill/>
            </a:ln>
          </p:spPr>
        </p:pic>
      </p:grpSp>
      <p:sp>
        <p:nvSpPr>
          <p:cNvPr id="15" name="Google Shape;215;p22">
            <a:extLst>
              <a:ext uri="{FF2B5EF4-FFF2-40B4-BE49-F238E27FC236}">
                <a16:creationId xmlns:a16="http://schemas.microsoft.com/office/drawing/2014/main" id="{A598C64D-4666-4B41-A4B8-7979169D5C13}"/>
              </a:ext>
            </a:extLst>
          </p:cNvPr>
          <p:cNvSpPr txBox="1"/>
          <p:nvPr/>
        </p:nvSpPr>
        <p:spPr>
          <a:xfrm>
            <a:off x="3890786" y="6541855"/>
            <a:ext cx="5652654" cy="27699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NTENT Proprietary Information ©, 2018</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2" name="Google Shape;84;p17">
            <a:extLst>
              <a:ext uri="{FF2B5EF4-FFF2-40B4-BE49-F238E27FC236}">
                <a16:creationId xmlns:a16="http://schemas.microsoft.com/office/drawing/2014/main" id="{30544CF7-A2E9-43F2-9BE4-652C5E207006}"/>
              </a:ext>
            </a:extLst>
          </p:cNvPr>
          <p:cNvSpPr txBox="1">
            <a:spLocks/>
          </p:cNvSpPr>
          <p:nvPr/>
        </p:nvSpPr>
        <p:spPr>
          <a:xfrm>
            <a:off x="1524000" y="5118188"/>
            <a:ext cx="9144000" cy="3641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1800"/>
            </a:pPr>
            <a:endParaRPr lang="en-US" sz="2000" b="1" i="1" dirty="0">
              <a:solidFill>
                <a:schemeClr val="bg1"/>
              </a:solidFill>
              <a:latin typeface="Helvetica Neue" panose="020B0604020202020204" charset="0"/>
            </a:endParaRPr>
          </a:p>
          <a:p>
            <a:pPr algn="ctr">
              <a:lnSpc>
                <a:spcPct val="90000"/>
              </a:lnSpc>
              <a:buClr>
                <a:schemeClr val="lt1"/>
              </a:buClr>
              <a:buSzPts val="1800"/>
            </a:pPr>
            <a:r>
              <a:rPr lang="en-US" sz="2000" b="1" i="1" dirty="0">
                <a:solidFill>
                  <a:schemeClr val="bg1"/>
                </a:solidFill>
                <a:latin typeface="Helvetica Neue" panose="020B0604020202020204" charset="0"/>
              </a:rPr>
              <a:t>Andreas Kaltenbrunner</a:t>
            </a:r>
          </a:p>
          <a:p>
            <a:pPr algn="ctr">
              <a:lnSpc>
                <a:spcPct val="90000"/>
              </a:lnSpc>
              <a:buClr>
                <a:schemeClr val="lt1"/>
              </a:buClr>
              <a:buSzPts val="1800"/>
            </a:pPr>
            <a:endParaRPr lang="en-US" sz="2000" b="1" i="1" dirty="0">
              <a:solidFill>
                <a:schemeClr val="bg1"/>
              </a:solidFill>
              <a:latin typeface="Helvetica Neue" panose="020B0604020202020204" charset="0"/>
            </a:endParaRPr>
          </a:p>
          <a:p>
            <a:pPr algn="ctr">
              <a:lnSpc>
                <a:spcPct val="90000"/>
              </a:lnSpc>
              <a:buClr>
                <a:schemeClr val="lt1"/>
              </a:buClr>
              <a:buSzPts val="1800"/>
            </a:pPr>
            <a:r>
              <a:rPr lang="en-US" sz="1800" dirty="0">
                <a:solidFill>
                  <a:schemeClr val="bg1"/>
                </a:solidFill>
                <a:latin typeface="Helvetica Neue" panose="020B0604020202020204" charset="0"/>
              </a:rPr>
              <a:t>Email us at: info@ntent.com</a:t>
            </a:r>
          </a:p>
          <a:p>
            <a:pPr algn="ctr">
              <a:lnSpc>
                <a:spcPct val="90000"/>
              </a:lnSpc>
              <a:buClr>
                <a:schemeClr val="lt1"/>
              </a:buClr>
              <a:buSzPts val="1800"/>
            </a:pPr>
            <a:endParaRPr lang="en-US" sz="2000" i="1" dirty="0">
              <a:solidFill>
                <a:schemeClr val="bg1"/>
              </a:solidFill>
              <a:latin typeface="Helvetica Neue" panose="020B0604020202020204" charset="0"/>
            </a:endParaRPr>
          </a:p>
          <a:p>
            <a:pPr algn="ctr">
              <a:lnSpc>
                <a:spcPct val="90000"/>
              </a:lnSpc>
              <a:buClr>
                <a:schemeClr val="lt1"/>
              </a:buClr>
              <a:buSzPts val="1800"/>
            </a:pPr>
            <a:endParaRPr lang="en-US" sz="2000" dirty="0">
              <a:solidFill>
                <a:schemeClr val="bg1"/>
              </a:solidFill>
              <a:latin typeface="Helvetica Neue" panose="020B0604020202020204" charset="0"/>
            </a:endParaRPr>
          </a:p>
        </p:txBody>
      </p:sp>
      <p:sp>
        <p:nvSpPr>
          <p:cNvPr id="3" name="TextBox 2">
            <a:extLst>
              <a:ext uri="{FF2B5EF4-FFF2-40B4-BE49-F238E27FC236}">
                <a16:creationId xmlns:a16="http://schemas.microsoft.com/office/drawing/2014/main" id="{A707173E-2D92-4C5F-857E-192102074F3E}"/>
              </a:ext>
            </a:extLst>
          </p:cNvPr>
          <p:cNvSpPr txBox="1"/>
          <p:nvPr/>
        </p:nvSpPr>
        <p:spPr>
          <a:xfrm>
            <a:off x="4506685" y="822539"/>
            <a:ext cx="3679372" cy="646331"/>
          </a:xfrm>
          <a:prstGeom prst="rect">
            <a:avLst/>
          </a:prstGeom>
          <a:noFill/>
        </p:spPr>
        <p:txBody>
          <a:bodyPr wrap="square" rtlCol="0">
            <a:spAutoFit/>
          </a:bodyPr>
          <a:lstStyle/>
          <a:p>
            <a:r>
              <a:rPr lang="en-US" sz="3600" b="1" dirty="0">
                <a:solidFill>
                  <a:schemeClr val="bg1"/>
                </a:solidFill>
                <a:latin typeface="Helvetica Neue" panose="020B0604020202020204" charset="0"/>
              </a:rPr>
              <a:t>THANK  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3"/>
          <p:cNvSpPr txBox="1">
            <a:spLocks noGrp="1"/>
          </p:cNvSpPr>
          <p:nvPr>
            <p:ph type="title"/>
          </p:nvPr>
        </p:nvSpPr>
        <p:spPr>
          <a:xfrm>
            <a:off x="342900" y="2687811"/>
            <a:ext cx="4069080" cy="1118379"/>
          </a:xfrm>
          <a:prstGeom prst="rect">
            <a:avLst/>
          </a:prstGeom>
          <a:noFill/>
          <a:ln>
            <a:noFill/>
          </a:ln>
        </p:spPr>
        <p:txBody>
          <a:bodyPr spcFirstLastPara="1" wrap="square" lIns="91425" tIns="45700" rIns="91425" bIns="45700" anchor="ctr" anchorCtr="0">
            <a:noAutofit/>
          </a:bodyPr>
          <a:lstStyle/>
          <a:p>
            <a:pPr lvl="0"/>
            <a:r>
              <a:rPr lang="en-US" dirty="0">
                <a:solidFill>
                  <a:srgbClr val="231F20"/>
                </a:solidFill>
              </a:rPr>
              <a:t>Voice Assistants Are Changing Our Lives</a:t>
            </a:r>
            <a:endParaRPr dirty="0"/>
          </a:p>
        </p:txBody>
      </p:sp>
      <p:sp>
        <p:nvSpPr>
          <p:cNvPr id="503" name="Google Shape;503;p33"/>
          <p:cNvSpPr txBox="1">
            <a:spLocks noGrp="1"/>
          </p:cNvSpPr>
          <p:nvPr>
            <p:ph type="sldNum" idx="4294967295"/>
          </p:nvPr>
        </p:nvSpPr>
        <p:spPr>
          <a:xfrm>
            <a:off x="9045575" y="6407150"/>
            <a:ext cx="3146425" cy="1936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b="1"/>
              <a:t>3</a:t>
            </a:fld>
            <a:endParaRPr sz="1000" b="1"/>
          </a:p>
        </p:txBody>
      </p:sp>
    </p:spTree>
    <p:extLst>
      <p:ext uri="{BB962C8B-B14F-4D97-AF65-F5344CB8AC3E}">
        <p14:creationId xmlns:p14="http://schemas.microsoft.com/office/powerpoint/2010/main" val="389018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297180" y="257492"/>
            <a:ext cx="11521440" cy="5035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31F20"/>
              </a:buClr>
              <a:buSzPts val="2800"/>
              <a:buFont typeface="Helvetica Neue"/>
              <a:buNone/>
            </a:pPr>
            <a:r>
              <a:rPr lang="en-US" dirty="0">
                <a:solidFill>
                  <a:srgbClr val="231F20"/>
                </a:solidFill>
                <a:latin typeface="Helvetica Neue"/>
                <a:ea typeface="Helvetica Neue"/>
                <a:cs typeface="Helvetica Neue"/>
                <a:sym typeface="Helvetica Neue"/>
              </a:rPr>
              <a:t>Voice Assistants Are Changing Our Lives</a:t>
            </a:r>
            <a:endParaRPr dirty="0">
              <a:latin typeface="Helvetica Neue"/>
              <a:ea typeface="Helvetica Neue"/>
              <a:cs typeface="Helvetica Neue"/>
              <a:sym typeface="Helvetica Neue"/>
            </a:endParaRPr>
          </a:p>
        </p:txBody>
      </p:sp>
      <p:sp>
        <p:nvSpPr>
          <p:cNvPr id="125" name="Google Shape;125;p20"/>
          <p:cNvSpPr txBox="1"/>
          <p:nvPr/>
        </p:nvSpPr>
        <p:spPr>
          <a:xfrm>
            <a:off x="301000" y="659681"/>
            <a:ext cx="11517600" cy="35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1600"/>
              <a:buFont typeface="Arial"/>
              <a:buNone/>
            </a:pPr>
            <a:r>
              <a:rPr lang="en-US" sz="1600" b="1" dirty="0">
                <a:solidFill>
                  <a:schemeClr val="accent5"/>
                </a:solidFill>
                <a:latin typeface="Helvetica Neue"/>
                <a:ea typeface="Helvetica Neue"/>
                <a:cs typeface="Helvetica Neue"/>
                <a:sym typeface="Helvetica Neue"/>
              </a:rPr>
              <a:t>Consumers are using their voice to interact with everything: homes, cars, merchants and information providers.</a:t>
            </a:r>
            <a:endParaRPr sz="1600" dirty="0"/>
          </a:p>
        </p:txBody>
      </p:sp>
      <p:sp>
        <p:nvSpPr>
          <p:cNvPr id="126" name="Google Shape;126;p20"/>
          <p:cNvSpPr txBox="1"/>
          <p:nvPr/>
        </p:nvSpPr>
        <p:spPr>
          <a:xfrm>
            <a:off x="1251962" y="1533338"/>
            <a:ext cx="18315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dk1"/>
                </a:solidFill>
                <a:latin typeface="Helvetica Neue"/>
                <a:ea typeface="Helvetica Neue"/>
                <a:cs typeface="Helvetica Neue"/>
                <a:sym typeface="Helvetica Neue"/>
              </a:rPr>
              <a:t>$830M</a:t>
            </a:r>
            <a:endParaRPr/>
          </a:p>
        </p:txBody>
      </p:sp>
      <p:sp>
        <p:nvSpPr>
          <p:cNvPr id="127" name="Google Shape;127;p20"/>
          <p:cNvSpPr txBox="1"/>
          <p:nvPr/>
        </p:nvSpPr>
        <p:spPr>
          <a:xfrm>
            <a:off x="876163" y="2277005"/>
            <a:ext cx="26817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rgbClr val="5A5A5A"/>
                </a:solidFill>
                <a:latin typeface="Helvetica Neue"/>
                <a:ea typeface="Helvetica Neue"/>
                <a:cs typeface="Helvetica Neue"/>
                <a:sym typeface="Helvetica Neue"/>
              </a:rPr>
              <a:t>size of the voice and speech market by 2024</a:t>
            </a:r>
            <a:endParaRPr/>
          </a:p>
        </p:txBody>
      </p:sp>
      <p:sp>
        <p:nvSpPr>
          <p:cNvPr id="128" name="Google Shape;128;p20"/>
          <p:cNvSpPr txBox="1"/>
          <p:nvPr/>
        </p:nvSpPr>
        <p:spPr>
          <a:xfrm>
            <a:off x="5101609" y="1520226"/>
            <a:ext cx="15876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231F20"/>
                </a:solidFill>
                <a:latin typeface="Helvetica Neue"/>
                <a:ea typeface="Helvetica Neue"/>
                <a:cs typeface="Helvetica Neue"/>
                <a:sym typeface="Helvetica Neue"/>
              </a:rPr>
              <a:t>143M</a:t>
            </a:r>
            <a:endParaRPr/>
          </a:p>
        </p:txBody>
      </p:sp>
      <p:sp>
        <p:nvSpPr>
          <p:cNvPr id="129" name="Google Shape;129;p20"/>
          <p:cNvSpPr txBox="1"/>
          <p:nvPr/>
        </p:nvSpPr>
        <p:spPr>
          <a:xfrm>
            <a:off x="4554536" y="2277005"/>
            <a:ext cx="27222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dirty="0">
                <a:solidFill>
                  <a:srgbClr val="5A5A5A"/>
                </a:solidFill>
                <a:latin typeface="Helvetica Neue"/>
                <a:ea typeface="Helvetica Neue"/>
                <a:cs typeface="Helvetica Neue"/>
                <a:sym typeface="Helvetica Neue"/>
              </a:rPr>
              <a:t>voice-enabled remote controls by 2020</a:t>
            </a:r>
            <a:endParaRPr dirty="0"/>
          </a:p>
        </p:txBody>
      </p:sp>
      <p:sp>
        <p:nvSpPr>
          <p:cNvPr id="130" name="Google Shape;130;p20"/>
          <p:cNvSpPr txBox="1"/>
          <p:nvPr/>
        </p:nvSpPr>
        <p:spPr>
          <a:xfrm>
            <a:off x="9015169" y="1533350"/>
            <a:ext cx="15876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231F20"/>
                </a:solidFill>
                <a:latin typeface="Helvetica Neue"/>
                <a:ea typeface="Helvetica Neue"/>
                <a:cs typeface="Helvetica Neue"/>
                <a:sym typeface="Helvetica Neue"/>
              </a:rPr>
              <a:t>126M</a:t>
            </a:r>
            <a:endParaRPr/>
          </a:p>
        </p:txBody>
      </p:sp>
      <p:sp>
        <p:nvSpPr>
          <p:cNvPr id="131" name="Google Shape;131;p20"/>
          <p:cNvSpPr txBox="1"/>
          <p:nvPr/>
        </p:nvSpPr>
        <p:spPr>
          <a:xfrm>
            <a:off x="8513030" y="2277005"/>
            <a:ext cx="26691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rgbClr val="5A5A5A"/>
                </a:solidFill>
                <a:latin typeface="Helvetica Neue"/>
                <a:ea typeface="Helvetica Neue"/>
                <a:cs typeface="Helvetica Neue"/>
                <a:sym typeface="Helvetica Neue"/>
              </a:rPr>
              <a:t>Smart Speakers </a:t>
            </a:r>
            <a:endParaRPr/>
          </a:p>
          <a:p>
            <a:pPr marL="0" marR="0" lvl="0" indent="0" algn="ctr" rtl="0">
              <a:spcBef>
                <a:spcPts val="0"/>
              </a:spcBef>
              <a:spcAft>
                <a:spcPts val="0"/>
              </a:spcAft>
              <a:buNone/>
            </a:pPr>
            <a:r>
              <a:rPr lang="en-US" sz="1600">
                <a:solidFill>
                  <a:srgbClr val="5A5A5A"/>
                </a:solidFill>
                <a:latin typeface="Helvetica Neue"/>
                <a:ea typeface="Helvetica Neue"/>
                <a:cs typeface="Helvetica Neue"/>
                <a:sym typeface="Helvetica Neue"/>
              </a:rPr>
              <a:t>by 2020</a:t>
            </a:r>
            <a:endParaRPr/>
          </a:p>
        </p:txBody>
      </p:sp>
      <p:sp>
        <p:nvSpPr>
          <p:cNvPr id="132" name="Google Shape;132;p20"/>
          <p:cNvSpPr txBox="1"/>
          <p:nvPr/>
        </p:nvSpPr>
        <p:spPr>
          <a:xfrm>
            <a:off x="1404367" y="3329902"/>
            <a:ext cx="15876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231F20"/>
                </a:solidFill>
                <a:latin typeface="Helvetica Neue"/>
                <a:ea typeface="Helvetica Neue"/>
                <a:cs typeface="Helvetica Neue"/>
                <a:sym typeface="Helvetica Neue"/>
              </a:rPr>
              <a:t>50% </a:t>
            </a:r>
            <a:endParaRPr/>
          </a:p>
        </p:txBody>
      </p:sp>
      <p:sp>
        <p:nvSpPr>
          <p:cNvPr id="133" name="Google Shape;133;p20"/>
          <p:cNvSpPr txBox="1"/>
          <p:nvPr/>
        </p:nvSpPr>
        <p:spPr>
          <a:xfrm>
            <a:off x="732994" y="4035482"/>
            <a:ext cx="26817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rgbClr val="5A5A5A"/>
                </a:solidFill>
                <a:latin typeface="Helvetica Neue"/>
                <a:ea typeface="Helvetica Neue"/>
                <a:cs typeface="Helvetica Neue"/>
                <a:sym typeface="Helvetica Neue"/>
              </a:rPr>
              <a:t>of all searches will use voice by 2020</a:t>
            </a:r>
            <a:endParaRPr/>
          </a:p>
        </p:txBody>
      </p:sp>
      <p:sp>
        <p:nvSpPr>
          <p:cNvPr id="134" name="Google Shape;134;p20"/>
          <p:cNvSpPr txBox="1"/>
          <p:nvPr/>
        </p:nvSpPr>
        <p:spPr>
          <a:xfrm>
            <a:off x="5135286" y="3312086"/>
            <a:ext cx="15876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231F20"/>
                </a:solidFill>
                <a:latin typeface="Helvetica Neue"/>
                <a:ea typeface="Helvetica Neue"/>
                <a:cs typeface="Helvetica Neue"/>
                <a:sym typeface="Helvetica Neue"/>
              </a:rPr>
              <a:t>33%</a:t>
            </a:r>
            <a:endParaRPr/>
          </a:p>
        </p:txBody>
      </p:sp>
      <p:sp>
        <p:nvSpPr>
          <p:cNvPr id="135" name="Google Shape;135;p20"/>
          <p:cNvSpPr txBox="1"/>
          <p:nvPr/>
        </p:nvSpPr>
        <p:spPr>
          <a:xfrm>
            <a:off x="4366850" y="4064377"/>
            <a:ext cx="30570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dk2"/>
                </a:solidFill>
                <a:latin typeface="Helvetica Neue"/>
                <a:ea typeface="Helvetica Neue"/>
                <a:cs typeface="Helvetica Neue"/>
                <a:sym typeface="Helvetica Neue"/>
              </a:rPr>
              <a:t>of voice assistant owners plan to make a purchase through voice this year (i.e. Amazon Echo or other voice assistant)</a:t>
            </a:r>
            <a:endParaRPr/>
          </a:p>
          <a:p>
            <a:pPr marL="0" marR="0" lvl="0" indent="0" algn="ctr" rtl="0">
              <a:spcBef>
                <a:spcPts val="0"/>
              </a:spcBef>
              <a:spcAft>
                <a:spcPts val="0"/>
              </a:spcAft>
              <a:buNone/>
            </a:pPr>
            <a:endParaRPr sz="1600">
              <a:solidFill>
                <a:schemeClr val="dk2"/>
              </a:solidFill>
              <a:latin typeface="Helvetica Neue"/>
              <a:ea typeface="Helvetica Neue"/>
              <a:cs typeface="Helvetica Neue"/>
              <a:sym typeface="Helvetica Neue"/>
            </a:endParaRPr>
          </a:p>
        </p:txBody>
      </p:sp>
      <p:sp>
        <p:nvSpPr>
          <p:cNvPr id="136" name="Google Shape;136;p20"/>
          <p:cNvSpPr/>
          <p:nvPr/>
        </p:nvSpPr>
        <p:spPr>
          <a:xfrm>
            <a:off x="4554536" y="3923252"/>
            <a:ext cx="2681700" cy="105900"/>
          </a:xfrm>
          <a:prstGeom prst="rect">
            <a:avLst/>
          </a:prstGeom>
          <a:solidFill>
            <a:srgbClr val="E3E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7" name="Google Shape;137;p20"/>
          <p:cNvSpPr txBox="1"/>
          <p:nvPr/>
        </p:nvSpPr>
        <p:spPr>
          <a:xfrm>
            <a:off x="6286300" y="6146880"/>
            <a:ext cx="5561400" cy="442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AAAAAA"/>
              </a:buClr>
              <a:buSzPts val="800"/>
              <a:buFont typeface="Arial"/>
              <a:buNone/>
            </a:pPr>
            <a:r>
              <a:rPr lang="en-US" sz="800" b="0" i="1" u="none" strike="noStrike" cap="none">
                <a:solidFill>
                  <a:srgbClr val="AAAAAA"/>
                </a:solidFill>
                <a:latin typeface="Arial"/>
                <a:ea typeface="Arial"/>
                <a:cs typeface="Arial"/>
                <a:sym typeface="Arial"/>
              </a:rPr>
              <a:t>Sources: OC&amp;C Strategy Consultants, eMarketer, Statista, Gartner</a:t>
            </a:r>
            <a:endParaRPr sz="800" b="0" i="1" u="none" strike="noStrike" cap="none">
              <a:solidFill>
                <a:srgbClr val="AAAAAA"/>
              </a:solidFill>
              <a:latin typeface="Arial"/>
              <a:ea typeface="Arial"/>
              <a:cs typeface="Arial"/>
              <a:sym typeface="Arial"/>
            </a:endParaRPr>
          </a:p>
          <a:p>
            <a:pPr marL="0" marR="0" lvl="0" indent="0" algn="r" rtl="0">
              <a:lnSpc>
                <a:spcPct val="100000"/>
              </a:lnSpc>
              <a:spcBef>
                <a:spcPts val="0"/>
              </a:spcBef>
              <a:spcAft>
                <a:spcPts val="0"/>
              </a:spcAft>
              <a:buClr>
                <a:srgbClr val="AAAAAA"/>
              </a:buClr>
              <a:buSzPts val="800"/>
              <a:buFont typeface="Calibri"/>
              <a:buNone/>
            </a:pPr>
            <a:r>
              <a:rPr lang="en-US" sz="800" i="1">
                <a:solidFill>
                  <a:srgbClr val="AAAAAA"/>
                </a:solidFill>
                <a:latin typeface="Calibri"/>
                <a:ea typeface="Calibri"/>
                <a:cs typeface="Calibri"/>
                <a:sym typeface="Calibri"/>
              </a:rPr>
              <a:t>Stats are for US market unless otherwise noted</a:t>
            </a:r>
            <a:endParaRPr sz="800" i="1">
              <a:solidFill>
                <a:srgbClr val="AAAAAA"/>
              </a:solidFill>
              <a:latin typeface="Calibri"/>
              <a:ea typeface="Calibri"/>
              <a:cs typeface="Calibri"/>
              <a:sym typeface="Calibri"/>
            </a:endParaRPr>
          </a:p>
        </p:txBody>
      </p:sp>
      <p:sp>
        <p:nvSpPr>
          <p:cNvPr id="140" name="Google Shape;140;p20"/>
          <p:cNvSpPr/>
          <p:nvPr/>
        </p:nvSpPr>
        <p:spPr>
          <a:xfrm>
            <a:off x="8500380" y="3929520"/>
            <a:ext cx="2681700" cy="1059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1" name="Google Shape;141;p20"/>
          <p:cNvSpPr/>
          <p:nvPr/>
        </p:nvSpPr>
        <p:spPr>
          <a:xfrm>
            <a:off x="857294" y="3929520"/>
            <a:ext cx="2681700" cy="105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2" name="Google Shape;142;p20"/>
          <p:cNvSpPr/>
          <p:nvPr/>
        </p:nvSpPr>
        <p:spPr>
          <a:xfrm>
            <a:off x="4554534" y="2148529"/>
            <a:ext cx="2681700" cy="1059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3" name="Google Shape;143;p20"/>
          <p:cNvSpPr/>
          <p:nvPr/>
        </p:nvSpPr>
        <p:spPr>
          <a:xfrm>
            <a:off x="8513030" y="2153228"/>
            <a:ext cx="2681700" cy="105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4" name="Google Shape;144;p20"/>
          <p:cNvSpPr/>
          <p:nvPr/>
        </p:nvSpPr>
        <p:spPr>
          <a:xfrm>
            <a:off x="876163" y="2154838"/>
            <a:ext cx="2681700" cy="105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4" name="Google Shape;117;p19">
            <a:extLst>
              <a:ext uri="{FF2B5EF4-FFF2-40B4-BE49-F238E27FC236}">
                <a16:creationId xmlns:a16="http://schemas.microsoft.com/office/drawing/2014/main" id="{E40C5E73-6E15-FA4C-8DE0-7BFD14A88363}"/>
              </a:ext>
            </a:extLst>
          </p:cNvPr>
          <p:cNvSpPr txBox="1"/>
          <p:nvPr/>
        </p:nvSpPr>
        <p:spPr>
          <a:xfrm>
            <a:off x="8933480" y="3344548"/>
            <a:ext cx="18282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31F20"/>
              </a:buClr>
              <a:buSzPts val="3600"/>
              <a:buFont typeface="Helvetica Neue"/>
              <a:buNone/>
            </a:pPr>
            <a:r>
              <a:rPr lang="en-US" sz="3600" b="1" i="0" u="none" strike="noStrike" cap="none" dirty="0">
                <a:solidFill>
                  <a:srgbClr val="231F20"/>
                </a:solidFill>
                <a:latin typeface="Helvetica Neue"/>
                <a:ea typeface="Helvetica Neue"/>
                <a:cs typeface="Helvetica Neue"/>
                <a:sym typeface="Helvetica Neue"/>
              </a:rPr>
              <a:t>$40B</a:t>
            </a:r>
            <a:endParaRPr sz="1400" b="0" i="0" u="none" strike="noStrike" cap="none" dirty="0">
              <a:solidFill>
                <a:srgbClr val="000000"/>
              </a:solidFill>
              <a:latin typeface="Arial"/>
              <a:ea typeface="Arial"/>
              <a:cs typeface="Arial"/>
              <a:sym typeface="Arial"/>
            </a:endParaRPr>
          </a:p>
        </p:txBody>
      </p:sp>
      <p:sp>
        <p:nvSpPr>
          <p:cNvPr id="25" name="Google Shape;118;p19">
            <a:extLst>
              <a:ext uri="{FF2B5EF4-FFF2-40B4-BE49-F238E27FC236}">
                <a16:creationId xmlns:a16="http://schemas.microsoft.com/office/drawing/2014/main" id="{BA9EADB9-E083-1A49-A92F-9E1052FF118F}"/>
              </a:ext>
            </a:extLst>
          </p:cNvPr>
          <p:cNvSpPr txBox="1"/>
          <p:nvPr/>
        </p:nvSpPr>
        <p:spPr>
          <a:xfrm>
            <a:off x="8888664" y="4064377"/>
            <a:ext cx="19002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A5A5A"/>
              </a:buClr>
              <a:buSzPts val="1600"/>
              <a:buFont typeface="Helvetica Neue"/>
              <a:buNone/>
            </a:pPr>
            <a:r>
              <a:rPr lang="en-US" sz="1600" b="0" i="0" u="none" strike="noStrike" cap="none" dirty="0">
                <a:solidFill>
                  <a:srgbClr val="5A5A5A"/>
                </a:solidFill>
                <a:latin typeface="Helvetica Neue"/>
                <a:ea typeface="Helvetica Neue"/>
                <a:cs typeface="Helvetica Neue"/>
                <a:sym typeface="Helvetica Neue"/>
              </a:rPr>
              <a:t>voice shopping revenues by 2020</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297180" y="257492"/>
            <a:ext cx="11521440" cy="5035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31F20"/>
              </a:buClr>
              <a:buSzPts val="2800"/>
              <a:buFont typeface="Helvetica Neue"/>
              <a:buNone/>
            </a:pPr>
            <a:r>
              <a:rPr lang="en-US">
                <a:solidFill>
                  <a:srgbClr val="231F20"/>
                </a:solidFill>
                <a:latin typeface="Helvetica Neue"/>
                <a:ea typeface="Helvetica Neue"/>
                <a:cs typeface="Helvetica Neue"/>
                <a:sym typeface="Helvetica Neue"/>
              </a:rPr>
              <a:t>Voice Assistants Are Changing Our Lives</a:t>
            </a:r>
            <a:endParaRPr>
              <a:latin typeface="Helvetica Neue"/>
              <a:ea typeface="Helvetica Neue"/>
              <a:cs typeface="Helvetica Neue"/>
              <a:sym typeface="Helvetica Neue"/>
            </a:endParaRPr>
          </a:p>
        </p:txBody>
      </p:sp>
      <p:sp>
        <p:nvSpPr>
          <p:cNvPr id="125" name="Google Shape;125;p20"/>
          <p:cNvSpPr txBox="1"/>
          <p:nvPr/>
        </p:nvSpPr>
        <p:spPr>
          <a:xfrm>
            <a:off x="301000" y="659681"/>
            <a:ext cx="11517600" cy="35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1600"/>
              <a:buFont typeface="Arial"/>
              <a:buNone/>
            </a:pPr>
            <a:r>
              <a:rPr lang="en-US" sz="1600" b="1" dirty="0">
                <a:solidFill>
                  <a:schemeClr val="accent5"/>
                </a:solidFill>
                <a:latin typeface="Helvetica Neue"/>
                <a:ea typeface="Helvetica Neue"/>
                <a:cs typeface="Helvetica Neue"/>
                <a:sym typeface="Helvetica Neue"/>
              </a:rPr>
              <a:t>Consumers are using their voice to interact with everything: homes, cars, merchants and information providers.</a:t>
            </a:r>
            <a:endParaRPr dirty="0"/>
          </a:p>
        </p:txBody>
      </p:sp>
      <p:sp>
        <p:nvSpPr>
          <p:cNvPr id="3" name="TextBox 2">
            <a:extLst>
              <a:ext uri="{FF2B5EF4-FFF2-40B4-BE49-F238E27FC236}">
                <a16:creationId xmlns:a16="http://schemas.microsoft.com/office/drawing/2014/main" id="{4E92E3F2-DB46-264A-B13C-8DF695E7BE3B}"/>
              </a:ext>
            </a:extLst>
          </p:cNvPr>
          <p:cNvSpPr txBox="1"/>
          <p:nvPr/>
        </p:nvSpPr>
        <p:spPr>
          <a:xfrm>
            <a:off x="485029" y="1694107"/>
            <a:ext cx="10689463" cy="2308324"/>
          </a:xfrm>
          <a:prstGeom prst="rect">
            <a:avLst/>
          </a:prstGeom>
          <a:noFill/>
        </p:spPr>
        <p:txBody>
          <a:bodyPr wrap="square" rtlCol="0">
            <a:spAutoFit/>
          </a:bodyPr>
          <a:lstStyle/>
          <a:p>
            <a:pPr marL="285750" indent="-285750">
              <a:buClr>
                <a:schemeClr val="bg2"/>
              </a:buClr>
              <a:buFont typeface="Arial" panose="020B0604020202020204" pitchFamily="34" charset="0"/>
              <a:buChar char="•"/>
            </a:pPr>
            <a:r>
              <a:rPr lang="en-US" sz="1800" dirty="0">
                <a:solidFill>
                  <a:schemeClr val="bg2"/>
                </a:solidFill>
                <a:latin typeface="Helvetica Neue" panose="020B0604020202020204" charset="0"/>
              </a:rPr>
              <a:t>A recent Conversational Commerce study by Capgemini predicts that three years from now, </a:t>
            </a:r>
            <a:r>
              <a:rPr lang="en-US" sz="1800" dirty="0">
                <a:solidFill>
                  <a:schemeClr val="bg2"/>
                </a:solidFill>
                <a:latin typeface="Helvetica Neue" panose="020B0604020202020204" charset="0"/>
                <a:hlinkClick r:id="rId3">
                  <a:extLst>
                    <a:ext uri="{A12FA001-AC4F-418D-AE19-62706E023703}">
                      <ahyp:hlinkClr xmlns:ahyp="http://schemas.microsoft.com/office/drawing/2018/hyperlinkcolor" val="tx"/>
                    </a:ext>
                  </a:extLst>
                </a:hlinkClick>
              </a:rPr>
              <a:t>40% of consumers </a:t>
            </a:r>
            <a:r>
              <a:rPr lang="en-US" sz="1800" dirty="0">
                <a:solidFill>
                  <a:schemeClr val="bg2"/>
                </a:solidFill>
                <a:latin typeface="Helvetica Neue" panose="020B0604020202020204" charset="0"/>
              </a:rPr>
              <a:t>will use a voice assistant instead of a mobile app or website. </a:t>
            </a:r>
          </a:p>
          <a:p>
            <a:pPr marL="285750" indent="-285750">
              <a:buClr>
                <a:schemeClr val="bg2"/>
              </a:buClr>
              <a:buFont typeface="Arial" panose="020B0604020202020204" pitchFamily="34" charset="0"/>
              <a:buChar char="•"/>
            </a:pPr>
            <a:endParaRPr lang="en-US" sz="1800" dirty="0">
              <a:solidFill>
                <a:schemeClr val="bg2"/>
              </a:solidFill>
              <a:latin typeface="Helvetica Neue" panose="020B0604020202020204" charset="0"/>
            </a:endParaRPr>
          </a:p>
          <a:p>
            <a:pPr marL="285750" indent="-285750">
              <a:buClr>
                <a:schemeClr val="bg2"/>
              </a:buClr>
              <a:buFont typeface="Arial" panose="020B0604020202020204" pitchFamily="34" charset="0"/>
              <a:buChar char="•"/>
            </a:pPr>
            <a:r>
              <a:rPr lang="es-ES" sz="1800" dirty="0">
                <a:solidFill>
                  <a:schemeClr val="bg2"/>
                </a:solidFill>
                <a:latin typeface="Helvetica Neue" panose="020B0604020202020204" charset="0"/>
              </a:rPr>
              <a:t>Juniper </a:t>
            </a:r>
            <a:r>
              <a:rPr lang="en-GB" sz="1800" dirty="0">
                <a:solidFill>
                  <a:schemeClr val="bg2"/>
                </a:solidFill>
                <a:latin typeface="Helvetica Neue" panose="020B0604020202020204" charset="0"/>
              </a:rPr>
              <a:t>Research expects</a:t>
            </a:r>
            <a:r>
              <a:rPr lang="en-US" sz="1800" dirty="0">
                <a:solidFill>
                  <a:schemeClr val="bg2"/>
                </a:solidFill>
                <a:latin typeface="Helvetica Neue" panose="020B0604020202020204" charset="0"/>
              </a:rPr>
              <a:t> </a:t>
            </a:r>
            <a:r>
              <a:rPr lang="en-US" sz="1800" dirty="0">
                <a:solidFill>
                  <a:schemeClr val="bg2"/>
                </a:solidFill>
                <a:latin typeface="Helvetica Neue" panose="020B0604020202020204" charset="0"/>
                <a:hlinkClick r:id="rId4">
                  <a:extLst>
                    <a:ext uri="{A12FA001-AC4F-418D-AE19-62706E023703}">
                      <ahyp:hlinkClr xmlns:ahyp="http://schemas.microsoft.com/office/drawing/2018/hyperlinkcolor" val="tx"/>
                    </a:ext>
                  </a:extLst>
                </a:hlinkClick>
              </a:rPr>
              <a:t>55% of U.S. households</a:t>
            </a:r>
            <a:r>
              <a:rPr lang="en-US" sz="1800" dirty="0">
                <a:solidFill>
                  <a:schemeClr val="bg2"/>
                </a:solidFill>
                <a:latin typeface="Helvetica Neue" panose="020B0604020202020204" charset="0"/>
              </a:rPr>
              <a:t> to own a smart speaker by 2022. Conversational search represents an obvious and exciting advancement in technology.</a:t>
            </a:r>
          </a:p>
          <a:p>
            <a:pPr marL="285750" indent="-285750">
              <a:buClr>
                <a:schemeClr val="bg2"/>
              </a:buClr>
              <a:buFont typeface="Arial" panose="020B0604020202020204" pitchFamily="34" charset="0"/>
              <a:buChar char="•"/>
            </a:pPr>
            <a:endParaRPr lang="en-US" sz="1800" dirty="0">
              <a:solidFill>
                <a:schemeClr val="bg2"/>
              </a:solidFill>
              <a:latin typeface="Helvetica Neue" panose="020B0604020202020204" charset="0"/>
            </a:endParaRPr>
          </a:p>
          <a:p>
            <a:pPr marL="285750" indent="-285750">
              <a:buClr>
                <a:schemeClr val="bg2"/>
              </a:buClr>
              <a:buFont typeface="Arial" panose="020B0604020202020204" pitchFamily="34" charset="0"/>
              <a:buChar char="•"/>
            </a:pPr>
            <a:r>
              <a:rPr lang="en-US" sz="1800" dirty="0">
                <a:solidFill>
                  <a:schemeClr val="bg2"/>
                </a:solidFill>
                <a:latin typeface="Helvetica Neue" panose="020B0604020202020204" charset="0"/>
              </a:rPr>
              <a:t>To meet this demand, the global conversational AI software platform market space is set to expand at an impressive </a:t>
            </a:r>
            <a:r>
              <a:rPr lang="en-US" sz="1800" dirty="0">
                <a:solidFill>
                  <a:schemeClr val="bg2"/>
                </a:solidFill>
                <a:latin typeface="Helvetica Neue" panose="020B0604020202020204" charset="0"/>
                <a:hlinkClick r:id="rId5">
                  <a:extLst>
                    <a:ext uri="{A12FA001-AC4F-418D-AE19-62706E023703}">
                      <ahyp:hlinkClr xmlns:ahyp="http://schemas.microsoft.com/office/drawing/2018/hyperlinkcolor" val="tx"/>
                    </a:ext>
                  </a:extLst>
                </a:hlinkClick>
              </a:rPr>
              <a:t>CAGR of +31% from 2019 through 2025.</a:t>
            </a:r>
            <a:r>
              <a:rPr lang="en-US" sz="1800" dirty="0">
                <a:solidFill>
                  <a:schemeClr val="bg2"/>
                </a:solidFill>
                <a:latin typeface="Helvetica Neue" panose="020B0604020202020204" charset="0"/>
              </a:rPr>
              <a:t>  </a:t>
            </a:r>
          </a:p>
        </p:txBody>
      </p:sp>
      <p:sp>
        <p:nvSpPr>
          <p:cNvPr id="4" name="TextBox 3">
            <a:extLst>
              <a:ext uri="{FF2B5EF4-FFF2-40B4-BE49-F238E27FC236}">
                <a16:creationId xmlns:a16="http://schemas.microsoft.com/office/drawing/2014/main" id="{7C6545BD-CF6D-A841-B2D7-9453EA97FB2C}"/>
              </a:ext>
            </a:extLst>
          </p:cNvPr>
          <p:cNvSpPr txBox="1"/>
          <p:nvPr/>
        </p:nvSpPr>
        <p:spPr>
          <a:xfrm>
            <a:off x="360603" y="5518729"/>
            <a:ext cx="10333278" cy="646331"/>
          </a:xfrm>
          <a:prstGeom prst="rect">
            <a:avLst/>
          </a:prstGeom>
          <a:noFill/>
        </p:spPr>
        <p:txBody>
          <a:bodyPr wrap="none" rtlCol="0">
            <a:spAutoFit/>
          </a:bodyPr>
          <a:lstStyle/>
          <a:p>
            <a:r>
              <a:rPr lang="en-US" sz="1200" dirty="0">
                <a:solidFill>
                  <a:schemeClr val="bg2"/>
                </a:solidFill>
                <a:latin typeface="Helvetica Neue" panose="020B0604020202020204" charset="0"/>
              </a:rPr>
              <a:t>Ricardo Baeza-Yates, NTENT CTO, Demystifying Conversational AI: What Is It, How Does It Work And Why You Should Care?</a:t>
            </a:r>
          </a:p>
          <a:p>
            <a:r>
              <a:rPr lang="en-US" sz="1200" dirty="0">
                <a:solidFill>
                  <a:schemeClr val="bg2"/>
                </a:solidFill>
                <a:latin typeface="Helvetica Neue" panose="020B0604020202020204" charset="0"/>
              </a:rPr>
              <a:t>Forbes Tech Council, April 2019</a:t>
            </a:r>
          </a:p>
          <a:p>
            <a:r>
              <a:rPr lang="en-US" sz="1200" dirty="0">
                <a:latin typeface="Helvetica Neue" panose="020B0604020202020204" charset="0"/>
                <a:hlinkClick r:id="rId6"/>
              </a:rPr>
              <a:t>https://www.forbes.com/sites/forbestechcouncil/2019/04/16/demystifying-conversational-ai-what-is-it-how-does-it-work-and-why-you-should-care</a:t>
            </a:r>
            <a:endParaRPr lang="en-US" sz="1200" dirty="0">
              <a:latin typeface="Helvetica Neue" panose="020B0604020202020204" charset="0"/>
            </a:endParaRPr>
          </a:p>
        </p:txBody>
      </p:sp>
    </p:spTree>
    <p:extLst>
      <p:ext uri="{BB962C8B-B14F-4D97-AF65-F5344CB8AC3E}">
        <p14:creationId xmlns:p14="http://schemas.microsoft.com/office/powerpoint/2010/main" val="420419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3"/>
          <p:cNvSpPr txBox="1">
            <a:spLocks noGrp="1"/>
          </p:cNvSpPr>
          <p:nvPr>
            <p:ph type="title"/>
          </p:nvPr>
        </p:nvSpPr>
        <p:spPr>
          <a:xfrm>
            <a:off x="342900" y="2687811"/>
            <a:ext cx="4069080" cy="1118379"/>
          </a:xfrm>
          <a:prstGeom prst="rect">
            <a:avLst/>
          </a:prstGeom>
          <a:noFill/>
          <a:ln>
            <a:noFill/>
          </a:ln>
        </p:spPr>
        <p:txBody>
          <a:bodyPr spcFirstLastPara="1" wrap="square" lIns="91425" tIns="45700" rIns="91425" bIns="45700" anchor="ctr" anchorCtr="0">
            <a:noAutofit/>
          </a:bodyPr>
          <a:lstStyle/>
          <a:p>
            <a:pPr lvl="0"/>
            <a:r>
              <a:rPr lang="en-US" dirty="0">
                <a:solidFill>
                  <a:srgbClr val="231F20"/>
                </a:solidFill>
              </a:rPr>
              <a:t>NTENT’s Solution</a:t>
            </a:r>
            <a:endParaRPr dirty="0"/>
          </a:p>
        </p:txBody>
      </p:sp>
      <p:sp>
        <p:nvSpPr>
          <p:cNvPr id="503" name="Google Shape;503;p33"/>
          <p:cNvSpPr txBox="1">
            <a:spLocks noGrp="1"/>
          </p:cNvSpPr>
          <p:nvPr>
            <p:ph type="sldNum" idx="4294967295"/>
          </p:nvPr>
        </p:nvSpPr>
        <p:spPr>
          <a:xfrm>
            <a:off x="9045575" y="6407150"/>
            <a:ext cx="3146425" cy="1936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b="1"/>
              <a:t>6</a:t>
            </a:fld>
            <a:endParaRPr sz="10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b="1"/>
              <a:t>7</a:t>
            </a:fld>
            <a:endParaRPr sz="1000" b="1"/>
          </a:p>
        </p:txBody>
      </p:sp>
      <p:sp>
        <p:nvSpPr>
          <p:cNvPr id="90" name="Google Shape;90;p18"/>
          <p:cNvSpPr txBox="1"/>
          <p:nvPr/>
        </p:nvSpPr>
        <p:spPr>
          <a:xfrm>
            <a:off x="194784" y="270916"/>
            <a:ext cx="11139966" cy="10222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31F20"/>
              </a:buClr>
              <a:buSzPts val="2000"/>
              <a:buFont typeface="Helvetica Neue"/>
              <a:buNone/>
            </a:pPr>
            <a:r>
              <a:rPr lang="en-US" sz="2000" b="0" i="0" u="none" strike="noStrike" cap="none" dirty="0">
                <a:solidFill>
                  <a:srgbClr val="231F20"/>
                </a:solidFill>
                <a:latin typeface="Helvetica Neue"/>
                <a:ea typeface="Helvetica Neue"/>
                <a:cs typeface="Helvetica Neue"/>
                <a:sym typeface="Helvetica Neue"/>
              </a:rPr>
              <a:t>NTENT AI-Powered Search and Voice Assistant Platform  </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231F20"/>
              </a:buClr>
              <a:buSzPts val="2000"/>
              <a:buFont typeface="Helvetica Neue"/>
              <a:buNone/>
            </a:pPr>
            <a:r>
              <a:rPr lang="en-US" sz="2000" b="0" i="0" u="none" strike="noStrike" cap="none" dirty="0">
                <a:solidFill>
                  <a:srgbClr val="231F20"/>
                </a:solidFill>
                <a:latin typeface="Helvetica Neue"/>
                <a:ea typeface="Helvetica Neue"/>
                <a:cs typeface="Helvetica Neue"/>
                <a:sym typeface="Helvetica Neue"/>
              </a:rPr>
              <a:t>helps enterprises </a:t>
            </a:r>
            <a:r>
              <a:rPr lang="en-US" sz="2000" b="1" i="0" u="sng" strike="noStrike" cap="none" dirty="0">
                <a:solidFill>
                  <a:srgbClr val="231F20"/>
                </a:solidFill>
                <a:latin typeface="Helvetica Neue"/>
                <a:ea typeface="Helvetica Neue"/>
                <a:cs typeface="Helvetica Neue"/>
                <a:sym typeface="Helvetica Neue"/>
              </a:rPr>
              <a:t>transform customer experiences</a:t>
            </a:r>
            <a:r>
              <a:rPr lang="en-US" sz="2000" b="0" i="0" u="none" strike="noStrike" cap="none" dirty="0">
                <a:solidFill>
                  <a:srgbClr val="231F20"/>
                </a:solidFill>
                <a:latin typeface="Helvetica Neue"/>
                <a:ea typeface="Helvetica Neue"/>
                <a:cs typeface="Helvetica Neue"/>
                <a:sym typeface="Helvetica Neue"/>
              </a:rPr>
              <a:t>, </a:t>
            </a:r>
            <a:r>
              <a:rPr lang="en-US" sz="2000" b="1" i="0" u="sng" strike="noStrike" cap="none" dirty="0">
                <a:solidFill>
                  <a:srgbClr val="231F20"/>
                </a:solidFill>
                <a:latin typeface="Helvetica Neue"/>
                <a:ea typeface="Helvetica Neue"/>
                <a:cs typeface="Helvetica Neue"/>
                <a:sym typeface="Helvetica Neue"/>
              </a:rPr>
              <a:t>drive loyalty</a:t>
            </a:r>
            <a:r>
              <a:rPr lang="en-US" sz="2000" b="1" i="0" u="none" strike="noStrike" cap="none" dirty="0">
                <a:solidFill>
                  <a:srgbClr val="231F20"/>
                </a:solidFill>
                <a:latin typeface="Helvetica Neue"/>
                <a:ea typeface="Helvetica Neue"/>
                <a:cs typeface="Helvetica Neue"/>
                <a:sym typeface="Helvetica Neue"/>
              </a:rPr>
              <a:t> </a:t>
            </a:r>
            <a:r>
              <a:rPr lang="en-US" sz="2000" b="0" i="0" u="none" strike="noStrike" cap="none" dirty="0">
                <a:solidFill>
                  <a:srgbClr val="231F20"/>
                </a:solidFill>
                <a:latin typeface="Helvetica Neue"/>
                <a:ea typeface="Helvetica Neue"/>
                <a:cs typeface="Helvetica Neue"/>
                <a:sym typeface="Helvetica Neue"/>
              </a:rPr>
              <a:t>and </a:t>
            </a:r>
            <a:r>
              <a:rPr lang="en-US" sz="2000" b="1" i="0" u="sng" strike="noStrike" cap="none" dirty="0">
                <a:solidFill>
                  <a:srgbClr val="231F20"/>
                </a:solidFill>
                <a:latin typeface="Helvetica Neue"/>
                <a:ea typeface="Helvetica Neue"/>
                <a:cs typeface="Helvetica Neue"/>
                <a:sym typeface="Helvetica Neue"/>
              </a:rPr>
              <a:t>generate revenues</a:t>
            </a:r>
            <a:r>
              <a:rPr lang="en-US" sz="2000" b="0" i="0" u="none" strike="noStrike" cap="none" dirty="0">
                <a:solidFill>
                  <a:srgbClr val="231F20"/>
                </a:solidFill>
                <a:latin typeface="Helvetica Neue"/>
                <a:ea typeface="Helvetica Neue"/>
                <a:cs typeface="Helvetica Neue"/>
                <a:sym typeface="Helvetica Neue"/>
              </a:rPr>
              <a:t> by delivering predictive, intelligent solutions – for everyone.  </a:t>
            </a:r>
            <a:endParaRPr sz="1400" b="0" i="0" u="none" strike="noStrike" cap="none" dirty="0">
              <a:solidFill>
                <a:srgbClr val="000000"/>
              </a:solidFill>
              <a:latin typeface="Helvetica Neue"/>
              <a:ea typeface="Helvetica Neue"/>
              <a:cs typeface="Helvetica Neue"/>
              <a:sym typeface="Helvetica Neue"/>
            </a:endParaRPr>
          </a:p>
        </p:txBody>
      </p:sp>
      <p:grpSp>
        <p:nvGrpSpPr>
          <p:cNvPr id="91" name="Google Shape;91;p18"/>
          <p:cNvGrpSpPr/>
          <p:nvPr/>
        </p:nvGrpSpPr>
        <p:grpSpPr>
          <a:xfrm>
            <a:off x="2472744" y="1383298"/>
            <a:ext cx="7160653" cy="5114546"/>
            <a:chOff x="3246347" y="1522898"/>
            <a:chExt cx="5919542" cy="4190817"/>
          </a:xfrm>
        </p:grpSpPr>
        <p:sp>
          <p:nvSpPr>
            <p:cNvPr id="92" name="Google Shape;92;p18"/>
            <p:cNvSpPr txBox="1"/>
            <p:nvPr/>
          </p:nvSpPr>
          <p:spPr>
            <a:xfrm>
              <a:off x="3246347" y="3167390"/>
              <a:ext cx="1463477"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1400" b="0" i="0" u="none" strike="noStrike" cap="none">
                  <a:solidFill>
                    <a:schemeClr val="dk2"/>
                  </a:solidFill>
                  <a:latin typeface="Arial"/>
                  <a:ea typeface="Arial"/>
                  <a:cs typeface="Arial"/>
                  <a:sym typeface="Arial"/>
                </a:rPr>
                <a:t>Web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400"/>
                <a:buFont typeface="Arial"/>
                <a:buNone/>
              </a:pPr>
              <a:r>
                <a:rPr lang="en-US" sz="1400" b="0" i="0" u="none" strike="noStrike" cap="none">
                  <a:solidFill>
                    <a:schemeClr val="dk2"/>
                  </a:solidFill>
                  <a:latin typeface="Arial"/>
                  <a:ea typeface="Arial"/>
                  <a:cs typeface="Arial"/>
                  <a:sym typeface="Arial"/>
                </a:rPr>
                <a:t>Search</a:t>
              </a:r>
              <a:endParaRPr sz="1400" b="0" i="0" u="none" strike="noStrike" cap="none">
                <a:solidFill>
                  <a:srgbClr val="000000"/>
                </a:solidFill>
                <a:latin typeface="Arial"/>
                <a:ea typeface="Arial"/>
                <a:cs typeface="Arial"/>
                <a:sym typeface="Arial"/>
              </a:endParaRPr>
            </a:p>
          </p:txBody>
        </p:sp>
        <p:sp>
          <p:nvSpPr>
            <p:cNvPr id="93" name="Google Shape;93;p18"/>
            <p:cNvSpPr txBox="1"/>
            <p:nvPr/>
          </p:nvSpPr>
          <p:spPr>
            <a:xfrm>
              <a:off x="7401032" y="3167390"/>
              <a:ext cx="1764857"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1400" b="0" i="0" u="none" strike="noStrike" cap="none">
                  <a:solidFill>
                    <a:schemeClr val="dk2"/>
                  </a:solidFill>
                  <a:latin typeface="Arial"/>
                  <a:ea typeface="Arial"/>
                  <a:cs typeface="Arial"/>
                  <a:sym typeface="Arial"/>
                </a:rPr>
                <a:t>Voice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400"/>
                <a:buFont typeface="Arial"/>
                <a:buNone/>
              </a:pPr>
              <a:r>
                <a:rPr lang="en-US" sz="1400" b="0" i="0" u="none" strike="noStrike" cap="none">
                  <a:solidFill>
                    <a:schemeClr val="dk2"/>
                  </a:solidFill>
                  <a:latin typeface="Arial"/>
                  <a:ea typeface="Arial"/>
                  <a:cs typeface="Arial"/>
                  <a:sym typeface="Arial"/>
                </a:rPr>
                <a:t>Assistant</a:t>
              </a:r>
              <a:endParaRPr sz="1400" b="0" i="0" u="none" strike="noStrike" cap="none">
                <a:solidFill>
                  <a:srgbClr val="000000"/>
                </a:solidFill>
                <a:latin typeface="Arial"/>
                <a:ea typeface="Arial"/>
                <a:cs typeface="Arial"/>
                <a:sym typeface="Arial"/>
              </a:endParaRPr>
            </a:p>
          </p:txBody>
        </p:sp>
        <p:sp>
          <p:nvSpPr>
            <p:cNvPr id="94" name="Google Shape;94;p18"/>
            <p:cNvSpPr txBox="1"/>
            <p:nvPr/>
          </p:nvSpPr>
          <p:spPr>
            <a:xfrm>
              <a:off x="5354258" y="1522898"/>
              <a:ext cx="1638338"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1400" b="0" i="0" u="none" strike="noStrike" cap="none">
                  <a:solidFill>
                    <a:schemeClr val="dk2"/>
                  </a:solidFill>
                  <a:latin typeface="Arial"/>
                  <a:ea typeface="Arial"/>
                  <a:cs typeface="Arial"/>
                  <a:sym typeface="Arial"/>
                </a:rPr>
                <a:t>Data &amp; Analytics</a:t>
              </a:r>
              <a:endParaRPr sz="1400" b="0" i="0" u="none" strike="noStrike" cap="none">
                <a:solidFill>
                  <a:srgbClr val="000000"/>
                </a:solidFill>
                <a:latin typeface="Arial"/>
                <a:ea typeface="Arial"/>
                <a:cs typeface="Arial"/>
                <a:sym typeface="Arial"/>
              </a:endParaRPr>
            </a:p>
          </p:txBody>
        </p:sp>
        <p:sp>
          <p:nvSpPr>
            <p:cNvPr id="95" name="Google Shape;95;p18"/>
            <p:cNvSpPr txBox="1"/>
            <p:nvPr/>
          </p:nvSpPr>
          <p:spPr>
            <a:xfrm>
              <a:off x="4455928" y="5405938"/>
              <a:ext cx="1645162"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1400" b="0" i="0" u="none" strike="noStrike" cap="none">
                  <a:solidFill>
                    <a:schemeClr val="dk2"/>
                  </a:solidFill>
                  <a:latin typeface="Arial"/>
                  <a:ea typeface="Arial"/>
                  <a:cs typeface="Arial"/>
                  <a:sym typeface="Arial"/>
                </a:rPr>
                <a:t>Mobile Browser</a:t>
              </a:r>
              <a:endParaRPr sz="1400" b="0" i="0" u="none" strike="noStrike" cap="none">
                <a:solidFill>
                  <a:srgbClr val="000000"/>
                </a:solidFill>
                <a:latin typeface="Arial"/>
                <a:ea typeface="Arial"/>
                <a:cs typeface="Arial"/>
                <a:sym typeface="Arial"/>
              </a:endParaRPr>
            </a:p>
          </p:txBody>
        </p:sp>
        <p:sp>
          <p:nvSpPr>
            <p:cNvPr id="96" name="Google Shape;96;p18"/>
            <p:cNvSpPr txBox="1"/>
            <p:nvPr/>
          </p:nvSpPr>
          <p:spPr>
            <a:xfrm>
              <a:off x="6328995" y="5405938"/>
              <a:ext cx="1714170"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1400" b="0" i="0" u="none" strike="noStrike" cap="none">
                  <a:solidFill>
                    <a:schemeClr val="dk2"/>
                  </a:solidFill>
                  <a:latin typeface="Arial"/>
                  <a:ea typeface="Arial"/>
                  <a:cs typeface="Arial"/>
                  <a:sym typeface="Arial"/>
                </a:rPr>
                <a:t>Ad Monetization</a:t>
              </a:r>
              <a:endParaRPr sz="1400" b="0" i="0" u="none" strike="noStrike" cap="none">
                <a:solidFill>
                  <a:srgbClr val="000000"/>
                </a:solidFill>
                <a:latin typeface="Arial"/>
                <a:ea typeface="Arial"/>
                <a:cs typeface="Arial"/>
                <a:sym typeface="Arial"/>
              </a:endParaRPr>
            </a:p>
          </p:txBody>
        </p:sp>
        <p:pic>
          <p:nvPicPr>
            <p:cNvPr id="97" name="Google Shape;97;p18"/>
            <p:cNvPicPr preferRelativeResize="0"/>
            <p:nvPr/>
          </p:nvPicPr>
          <p:blipFill rotWithShape="1">
            <a:blip r:embed="rId4">
              <a:alphaModFix/>
            </a:blip>
            <a:srcRect/>
            <a:stretch/>
          </p:blipFill>
          <p:spPr>
            <a:xfrm>
              <a:off x="4259021" y="1830675"/>
              <a:ext cx="3684137" cy="353639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b="1"/>
              <a:t>8</a:t>
            </a:fld>
            <a:endParaRPr sz="1000" b="1"/>
          </a:p>
        </p:txBody>
      </p:sp>
      <p:sp>
        <p:nvSpPr>
          <p:cNvPr id="207" name="Google Shape;207;p23"/>
          <p:cNvSpPr/>
          <p:nvPr/>
        </p:nvSpPr>
        <p:spPr>
          <a:xfrm>
            <a:off x="-42961" y="1239339"/>
            <a:ext cx="7744527" cy="641097"/>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a:solidFill>
                <a:srgbClr val="FFFFFF"/>
              </a:solidFill>
              <a:latin typeface="Arial"/>
              <a:ea typeface="Arial"/>
              <a:cs typeface="Arial"/>
              <a:sym typeface="Arial"/>
            </a:endParaRPr>
          </a:p>
        </p:txBody>
      </p:sp>
      <p:sp>
        <p:nvSpPr>
          <p:cNvPr id="208" name="Google Shape;208;p23"/>
          <p:cNvSpPr txBox="1"/>
          <p:nvPr/>
        </p:nvSpPr>
        <p:spPr>
          <a:xfrm>
            <a:off x="442301" y="2817323"/>
            <a:ext cx="8508516" cy="339693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bg2"/>
              </a:buClr>
              <a:buSzPts val="1500"/>
              <a:buFont typeface="Arial"/>
              <a:buChar char="•"/>
            </a:pPr>
            <a:r>
              <a:rPr lang="en-US" sz="1600" u="sng" dirty="0">
                <a:solidFill>
                  <a:schemeClr val="bg2"/>
                </a:solidFill>
                <a:latin typeface="Helvetica Neue"/>
                <a:ea typeface="Helvetica Neue"/>
                <a:cs typeface="Helvetica Neue"/>
                <a:sym typeface="Helvetica Neue"/>
              </a:rPr>
              <a:t>Fully customizable</a:t>
            </a:r>
            <a:r>
              <a:rPr lang="en-US" sz="1600" dirty="0">
                <a:solidFill>
                  <a:schemeClr val="bg2"/>
                </a:solidFill>
                <a:latin typeface="Helvetica Neue"/>
                <a:ea typeface="Helvetica Neue"/>
                <a:cs typeface="Helvetica Neue"/>
                <a:sym typeface="Helvetica Neue"/>
              </a:rPr>
              <a:t>, voice assistant and white-label smart home device</a:t>
            </a:r>
            <a:endParaRPr sz="1600" dirty="0">
              <a:solidFill>
                <a:schemeClr val="bg2"/>
              </a:solidFill>
            </a:endParaRPr>
          </a:p>
          <a:p>
            <a:pPr marL="285750" marR="0" lvl="0" indent="-285750" algn="l" rtl="0">
              <a:lnSpc>
                <a:spcPct val="150000"/>
              </a:lnSpc>
              <a:spcBef>
                <a:spcPts val="0"/>
              </a:spcBef>
              <a:spcAft>
                <a:spcPts val="0"/>
              </a:spcAft>
              <a:buClr>
                <a:schemeClr val="bg2"/>
              </a:buClr>
              <a:buSzPts val="1500"/>
              <a:buFont typeface="Arial"/>
              <a:buChar char="•"/>
            </a:pPr>
            <a:r>
              <a:rPr lang="en-US" sz="1600" u="sng" dirty="0">
                <a:solidFill>
                  <a:schemeClr val="bg2"/>
                </a:solidFill>
                <a:latin typeface="Helvetica Neue"/>
                <a:ea typeface="Helvetica Neue"/>
                <a:cs typeface="Helvetica Neue"/>
                <a:sym typeface="Helvetica Neue"/>
              </a:rPr>
              <a:t>Localization</a:t>
            </a:r>
            <a:r>
              <a:rPr lang="en-US" sz="1600" dirty="0">
                <a:solidFill>
                  <a:schemeClr val="bg2"/>
                </a:solidFill>
                <a:latin typeface="Helvetica Neue"/>
                <a:ea typeface="Helvetica Neue"/>
                <a:cs typeface="Helvetica Neue"/>
                <a:sym typeface="Helvetica Neue"/>
              </a:rPr>
              <a:t> by geography/language</a:t>
            </a:r>
            <a:endParaRPr sz="1600" dirty="0">
              <a:solidFill>
                <a:schemeClr val="bg2"/>
              </a:solidFill>
              <a:latin typeface="Helvetica Neue"/>
              <a:ea typeface="Helvetica Neue"/>
              <a:cs typeface="Helvetica Neue"/>
              <a:sym typeface="Helvetica Neue"/>
            </a:endParaRPr>
          </a:p>
          <a:p>
            <a:pPr marL="285750" marR="0" lvl="0" indent="-285750" algn="l" rtl="0">
              <a:lnSpc>
                <a:spcPct val="150000"/>
              </a:lnSpc>
              <a:spcBef>
                <a:spcPts val="0"/>
              </a:spcBef>
              <a:spcAft>
                <a:spcPts val="0"/>
              </a:spcAft>
              <a:buClr>
                <a:schemeClr val="bg2"/>
              </a:buClr>
              <a:buSzPts val="1500"/>
              <a:buFont typeface="Arial"/>
              <a:buChar char="•"/>
            </a:pPr>
            <a:r>
              <a:rPr lang="en-US" sz="1600" u="sng" dirty="0">
                <a:solidFill>
                  <a:schemeClr val="bg2"/>
                </a:solidFill>
                <a:latin typeface="Helvetica Neue"/>
                <a:ea typeface="Helvetica Neue"/>
                <a:cs typeface="Helvetica Neue"/>
                <a:sym typeface="Helvetica Neue"/>
              </a:rPr>
              <a:t>Retain customer data</a:t>
            </a:r>
            <a:r>
              <a:rPr lang="en-US" sz="1600" dirty="0">
                <a:solidFill>
                  <a:schemeClr val="bg2"/>
                </a:solidFill>
                <a:latin typeface="Helvetica Neue"/>
                <a:ea typeface="Helvetica Neue"/>
                <a:cs typeface="Helvetica Neue"/>
                <a:sym typeface="Helvetica Neue"/>
              </a:rPr>
              <a:t>; NTENT will not use customer data to launch competitive products, unlike Amazon</a:t>
            </a:r>
            <a:endParaRPr sz="1600" dirty="0">
              <a:solidFill>
                <a:schemeClr val="bg2"/>
              </a:solidFill>
              <a:latin typeface="Helvetica Neue"/>
              <a:ea typeface="Helvetica Neue"/>
              <a:cs typeface="Helvetica Neue"/>
              <a:sym typeface="Helvetica Neue"/>
            </a:endParaRPr>
          </a:p>
          <a:p>
            <a:pPr marL="285750" marR="0" lvl="0" indent="-285750" algn="l" rtl="0">
              <a:lnSpc>
                <a:spcPct val="150000"/>
              </a:lnSpc>
              <a:spcBef>
                <a:spcPts val="0"/>
              </a:spcBef>
              <a:spcAft>
                <a:spcPts val="0"/>
              </a:spcAft>
              <a:buClr>
                <a:schemeClr val="bg2"/>
              </a:buClr>
              <a:buSzPts val="1500"/>
              <a:buFont typeface="Arial"/>
              <a:buChar char="•"/>
            </a:pPr>
            <a:r>
              <a:rPr lang="en-US" sz="1600" dirty="0">
                <a:solidFill>
                  <a:schemeClr val="bg2"/>
                </a:solidFill>
                <a:latin typeface="Helvetica Neue"/>
                <a:ea typeface="Helvetica Neue"/>
                <a:cs typeface="Helvetica Neue"/>
                <a:sym typeface="Helvetica Neue"/>
              </a:rPr>
              <a:t>Ability to </a:t>
            </a:r>
            <a:r>
              <a:rPr lang="en-US" sz="1600" u="sng" dirty="0">
                <a:solidFill>
                  <a:schemeClr val="bg2"/>
                </a:solidFill>
                <a:latin typeface="Helvetica Neue"/>
                <a:ea typeface="Helvetica Neue"/>
                <a:cs typeface="Helvetica Neue"/>
                <a:sym typeface="Helvetica Neue"/>
              </a:rPr>
              <a:t>select preferred ecommerce provider </a:t>
            </a:r>
            <a:r>
              <a:rPr lang="en-US" sz="1600" dirty="0">
                <a:solidFill>
                  <a:schemeClr val="bg2"/>
                </a:solidFill>
                <a:latin typeface="Helvetica Neue"/>
                <a:ea typeface="Helvetica Neue"/>
                <a:cs typeface="Helvetica Neue"/>
                <a:sym typeface="Helvetica Neue"/>
              </a:rPr>
              <a:t>(no requirement to use big brands, i.e. Google and Amazon) </a:t>
            </a:r>
            <a:endParaRPr sz="1600" dirty="0">
              <a:solidFill>
                <a:schemeClr val="bg2"/>
              </a:solidFill>
              <a:latin typeface="Helvetica Neue"/>
              <a:ea typeface="Helvetica Neue"/>
              <a:cs typeface="Helvetica Neue"/>
              <a:sym typeface="Helvetica Neue"/>
            </a:endParaRPr>
          </a:p>
          <a:p>
            <a:pPr marL="285750" marR="0" lvl="0" indent="-285750" algn="l" rtl="0">
              <a:lnSpc>
                <a:spcPct val="150000"/>
              </a:lnSpc>
              <a:spcBef>
                <a:spcPts val="0"/>
              </a:spcBef>
              <a:spcAft>
                <a:spcPts val="0"/>
              </a:spcAft>
              <a:buClr>
                <a:schemeClr val="bg2"/>
              </a:buClr>
              <a:buSzPts val="1500"/>
              <a:buFont typeface="Arial"/>
              <a:buChar char="•"/>
            </a:pPr>
            <a:r>
              <a:rPr lang="en-US" sz="1600" dirty="0">
                <a:solidFill>
                  <a:schemeClr val="bg2"/>
                </a:solidFill>
                <a:latin typeface="Helvetica Neue"/>
                <a:ea typeface="Helvetica Neue"/>
                <a:cs typeface="Helvetica Neue"/>
                <a:sym typeface="Helvetica Neue"/>
              </a:rPr>
              <a:t>Create </a:t>
            </a:r>
            <a:r>
              <a:rPr lang="en-US" sz="1600" u="sng" dirty="0">
                <a:solidFill>
                  <a:schemeClr val="bg2"/>
                </a:solidFill>
                <a:latin typeface="Helvetica Neue"/>
                <a:ea typeface="Helvetica Neue"/>
                <a:cs typeface="Helvetica Neue"/>
                <a:sym typeface="Helvetica Neue"/>
              </a:rPr>
              <a:t>custom “wake” words</a:t>
            </a:r>
            <a:r>
              <a:rPr lang="en-US" sz="1600" dirty="0">
                <a:solidFill>
                  <a:schemeClr val="bg2"/>
                </a:solidFill>
                <a:latin typeface="Helvetica Neue"/>
                <a:ea typeface="Helvetica Neue"/>
                <a:cs typeface="Helvetica Neue"/>
                <a:sym typeface="Helvetica Neue"/>
              </a:rPr>
              <a:t> rather than be beholden to “Alexa”, “Siri”, “Ok Google”</a:t>
            </a:r>
            <a:endParaRPr sz="1600" dirty="0">
              <a:solidFill>
                <a:schemeClr val="bg2"/>
              </a:solidFill>
              <a:latin typeface="Helvetica Neue"/>
              <a:ea typeface="Helvetica Neue"/>
              <a:cs typeface="Helvetica Neue"/>
              <a:sym typeface="Helvetica Neue"/>
            </a:endParaRPr>
          </a:p>
          <a:p>
            <a:pPr marL="285750" marR="0" lvl="0" indent="-285750" algn="l" rtl="0">
              <a:lnSpc>
                <a:spcPct val="150000"/>
              </a:lnSpc>
              <a:spcBef>
                <a:spcPts val="0"/>
              </a:spcBef>
              <a:spcAft>
                <a:spcPts val="0"/>
              </a:spcAft>
              <a:buClr>
                <a:schemeClr val="bg2"/>
              </a:buClr>
              <a:buSzPts val="1500"/>
              <a:buFont typeface="Arial"/>
              <a:buChar char="•"/>
            </a:pPr>
            <a:r>
              <a:rPr lang="en-US" sz="1600" u="sng" dirty="0">
                <a:solidFill>
                  <a:schemeClr val="bg2"/>
                </a:solidFill>
                <a:latin typeface="Helvetica Neue"/>
                <a:ea typeface="Helvetica Neue"/>
                <a:cs typeface="Helvetica Neue"/>
                <a:sym typeface="Helvetica Neue"/>
              </a:rPr>
              <a:t>Supports mainstream entertainment systems</a:t>
            </a:r>
            <a:r>
              <a:rPr lang="en-US" sz="1600" dirty="0">
                <a:solidFill>
                  <a:schemeClr val="bg2"/>
                </a:solidFill>
                <a:latin typeface="Helvetica Neue"/>
                <a:ea typeface="Helvetica Neue"/>
                <a:cs typeface="Helvetica Neue"/>
                <a:sym typeface="Helvetica Neue"/>
              </a:rPr>
              <a:t> and devices, being TV’s or set-top-boxes</a:t>
            </a:r>
            <a:endParaRPr sz="1600" dirty="0">
              <a:solidFill>
                <a:schemeClr val="bg2"/>
              </a:solidFill>
              <a:latin typeface="Helvetica Neue"/>
              <a:ea typeface="Helvetica Neue"/>
              <a:cs typeface="Helvetica Neue"/>
              <a:sym typeface="Helvetica Neue"/>
            </a:endParaRPr>
          </a:p>
          <a:p>
            <a:pPr marL="285750" marR="0" lvl="0" indent="-196850" algn="l" rtl="0">
              <a:lnSpc>
                <a:spcPct val="150000"/>
              </a:lnSpc>
              <a:spcBef>
                <a:spcPts val="0"/>
              </a:spcBef>
              <a:spcAft>
                <a:spcPts val="0"/>
              </a:spcAft>
              <a:buClr>
                <a:schemeClr val="bg2"/>
              </a:buClr>
              <a:buSzPts val="1400"/>
              <a:buFont typeface="Arial"/>
              <a:buNone/>
            </a:pPr>
            <a:endParaRPr sz="1600" dirty="0">
              <a:solidFill>
                <a:schemeClr val="bg2"/>
              </a:solidFill>
              <a:latin typeface="Helvetica Neue"/>
              <a:ea typeface="Helvetica Neue"/>
              <a:cs typeface="Helvetica Neue"/>
              <a:sym typeface="Helvetica Neue"/>
            </a:endParaRPr>
          </a:p>
          <a:p>
            <a:pPr marL="0" marR="0" lvl="0" indent="0" algn="l" rtl="0">
              <a:spcBef>
                <a:spcPts val="0"/>
              </a:spcBef>
              <a:spcAft>
                <a:spcPts val="0"/>
              </a:spcAft>
              <a:buClr>
                <a:schemeClr val="bg2"/>
              </a:buClr>
              <a:buSzPts val="1500"/>
              <a:buFont typeface="Arial"/>
              <a:buNone/>
            </a:pPr>
            <a:endParaRPr sz="1600" dirty="0">
              <a:solidFill>
                <a:schemeClr val="bg2"/>
              </a:solidFill>
              <a:latin typeface="Helvetica Neue"/>
              <a:ea typeface="Helvetica Neue"/>
              <a:cs typeface="Helvetica Neue"/>
              <a:sym typeface="Helvetica Neue"/>
            </a:endParaRPr>
          </a:p>
          <a:p>
            <a:pPr marL="0" marR="0" lvl="0" indent="0" algn="l" rtl="0">
              <a:spcBef>
                <a:spcPts val="0"/>
              </a:spcBef>
              <a:spcAft>
                <a:spcPts val="0"/>
              </a:spcAft>
              <a:buClr>
                <a:schemeClr val="bg2"/>
              </a:buClr>
              <a:buSzPts val="1500"/>
              <a:buFont typeface="Arial"/>
              <a:buNone/>
            </a:pPr>
            <a:endParaRPr sz="1600" dirty="0">
              <a:solidFill>
                <a:schemeClr val="bg2"/>
              </a:solidFill>
              <a:latin typeface="Helvetica Neue"/>
              <a:ea typeface="Helvetica Neue"/>
              <a:cs typeface="Helvetica Neue"/>
              <a:sym typeface="Helvetica Neue"/>
            </a:endParaRPr>
          </a:p>
        </p:txBody>
      </p:sp>
      <p:sp>
        <p:nvSpPr>
          <p:cNvPr id="209" name="Google Shape;209;p23"/>
          <p:cNvSpPr/>
          <p:nvPr/>
        </p:nvSpPr>
        <p:spPr>
          <a:xfrm>
            <a:off x="639860" y="2520496"/>
            <a:ext cx="5292145" cy="14054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600">
              <a:solidFill>
                <a:srgbClr val="FFFFFF"/>
              </a:solidFill>
              <a:latin typeface="Arial"/>
              <a:ea typeface="Arial"/>
              <a:cs typeface="Arial"/>
              <a:sym typeface="Arial"/>
            </a:endParaRPr>
          </a:p>
        </p:txBody>
      </p:sp>
      <p:sp>
        <p:nvSpPr>
          <p:cNvPr id="210" name="Google Shape;210;p23"/>
          <p:cNvSpPr txBox="1"/>
          <p:nvPr/>
        </p:nvSpPr>
        <p:spPr>
          <a:xfrm>
            <a:off x="530478" y="2189698"/>
            <a:ext cx="505895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000"/>
              <a:buFont typeface="Arial"/>
              <a:buNone/>
            </a:pPr>
            <a:r>
              <a:rPr lang="en-US" sz="1600" b="1">
                <a:solidFill>
                  <a:srgbClr val="000000"/>
                </a:solidFill>
                <a:latin typeface="Helvetica Neue"/>
                <a:ea typeface="Helvetica Neue"/>
                <a:cs typeface="Helvetica Neue"/>
                <a:sym typeface="Helvetica Neue"/>
              </a:rPr>
              <a:t>Why partners choose NTENT vs. the competition? </a:t>
            </a:r>
            <a:endParaRPr sz="1600">
              <a:solidFill>
                <a:srgbClr val="000000"/>
              </a:solidFill>
              <a:latin typeface="Helvetica Neue"/>
              <a:ea typeface="Helvetica Neue"/>
              <a:cs typeface="Helvetica Neue"/>
              <a:sym typeface="Helvetica Neue"/>
            </a:endParaRPr>
          </a:p>
        </p:txBody>
      </p:sp>
      <p:sp>
        <p:nvSpPr>
          <p:cNvPr id="211" name="Google Shape;211;p23"/>
          <p:cNvSpPr/>
          <p:nvPr/>
        </p:nvSpPr>
        <p:spPr>
          <a:xfrm>
            <a:off x="232859" y="1272708"/>
            <a:ext cx="746870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400"/>
              <a:buFont typeface="Arial"/>
              <a:buNone/>
            </a:pPr>
            <a:r>
              <a:rPr lang="en-US" sz="1400" b="1" dirty="0">
                <a:solidFill>
                  <a:srgbClr val="FFFFFF"/>
                </a:solidFill>
                <a:latin typeface="Helvetica Neue"/>
                <a:ea typeface="Helvetica Neue"/>
                <a:cs typeface="Helvetica Neue"/>
                <a:sym typeface="Helvetica Neue"/>
              </a:rPr>
              <a:t>NTENT gives brands, businesses and app developers the ability to own the entire voice experience, </a:t>
            </a:r>
            <a:r>
              <a:rPr lang="en-US" b="1" dirty="0">
                <a:solidFill>
                  <a:srgbClr val="FFFFFF"/>
                </a:solidFill>
                <a:latin typeface="Helvetica Neue"/>
                <a:ea typeface="Helvetica Neue"/>
                <a:cs typeface="Helvetica Neue"/>
                <a:sym typeface="Helvetica Neue"/>
              </a:rPr>
              <a:t>including </a:t>
            </a:r>
            <a:r>
              <a:rPr lang="en-US" sz="1400" b="1" dirty="0">
                <a:solidFill>
                  <a:srgbClr val="FFFFFF"/>
                </a:solidFill>
                <a:latin typeface="Helvetica Neue"/>
                <a:ea typeface="Helvetica Neue"/>
                <a:cs typeface="Helvetica Neue"/>
                <a:sym typeface="Helvetica Neue"/>
              </a:rPr>
              <a:t>data, without being beholden to bigger platforms</a:t>
            </a:r>
            <a:endParaRPr sz="1400" b="1" dirty="0">
              <a:solidFill>
                <a:srgbClr val="FFFFFF"/>
              </a:solidFill>
              <a:latin typeface="Helvetica Neue"/>
              <a:ea typeface="Helvetica Neue"/>
              <a:cs typeface="Helvetica Neue"/>
              <a:sym typeface="Helvetica Neue"/>
            </a:endParaRPr>
          </a:p>
        </p:txBody>
      </p:sp>
      <p:pic>
        <p:nvPicPr>
          <p:cNvPr id="212" name="Google Shape;212;p23"/>
          <p:cNvPicPr preferRelativeResize="0"/>
          <p:nvPr/>
        </p:nvPicPr>
        <p:blipFill rotWithShape="1">
          <a:blip r:embed="rId3">
            <a:alphaModFix/>
          </a:blip>
          <a:srcRect/>
          <a:stretch/>
        </p:blipFill>
        <p:spPr>
          <a:xfrm>
            <a:off x="9367183" y="1687447"/>
            <a:ext cx="2247272" cy="4237024"/>
          </a:xfrm>
          <a:prstGeom prst="rect">
            <a:avLst/>
          </a:prstGeom>
          <a:noFill/>
          <a:ln>
            <a:noFill/>
          </a:ln>
        </p:spPr>
      </p:pic>
      <p:sp>
        <p:nvSpPr>
          <p:cNvPr id="213" name="Google Shape;213;p23"/>
          <p:cNvSpPr txBox="1"/>
          <p:nvPr/>
        </p:nvSpPr>
        <p:spPr>
          <a:xfrm>
            <a:off x="232858" y="632649"/>
            <a:ext cx="1136446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4579B"/>
              </a:buClr>
              <a:buSzPts val="1400"/>
              <a:buFont typeface="Helvetica Neue"/>
              <a:buNone/>
            </a:pPr>
            <a:r>
              <a:rPr lang="en-US" sz="1800" b="1" dirty="0">
                <a:solidFill>
                  <a:srgbClr val="847E98"/>
                </a:solidFill>
                <a:latin typeface="Helvetica Neue"/>
                <a:ea typeface="Helvetica Neue"/>
                <a:cs typeface="Helvetica Neue"/>
                <a:sym typeface="Helvetica Neue"/>
              </a:rPr>
              <a:t>Differentiators </a:t>
            </a:r>
            <a:endParaRPr sz="1800" b="1" dirty="0">
              <a:solidFill>
                <a:srgbClr val="847E98"/>
              </a:solidFill>
              <a:latin typeface="Helvetica Neue"/>
              <a:ea typeface="Helvetica Neue"/>
              <a:cs typeface="Helvetica Neue"/>
              <a:sym typeface="Helvetica Neue"/>
            </a:endParaRPr>
          </a:p>
        </p:txBody>
      </p:sp>
      <p:sp>
        <p:nvSpPr>
          <p:cNvPr id="214" name="Google Shape;214;p23"/>
          <p:cNvSpPr txBox="1">
            <a:spLocks noGrp="1"/>
          </p:cNvSpPr>
          <p:nvPr>
            <p:ph type="title"/>
          </p:nvPr>
        </p:nvSpPr>
        <p:spPr>
          <a:xfrm>
            <a:off x="232858" y="110261"/>
            <a:ext cx="11293433" cy="77490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313031"/>
              </a:buClr>
              <a:buSzPts val="3600"/>
              <a:buFont typeface="Source Sans Pro"/>
              <a:buNone/>
            </a:pPr>
            <a:r>
              <a:rPr lang="en-US" sz="2800" b="1" i="0" u="none" strike="noStrike" cap="none" dirty="0">
                <a:solidFill>
                  <a:schemeClr val="dk1"/>
                </a:solidFill>
                <a:latin typeface="Helvetica Neue"/>
                <a:ea typeface="Helvetica Neue"/>
                <a:cs typeface="Helvetica Neue"/>
                <a:sym typeface="Helvetica Neue"/>
              </a:rPr>
              <a:t>NTENT Voice Assistant &amp; Smart Device Advantage</a:t>
            </a:r>
            <a:endParaRPr sz="3600" b="0" i="0" u="none" strike="noStrike" cap="none" dirty="0">
              <a:solidFill>
                <a:srgbClr val="31303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4"/>
          <p:cNvSpPr txBox="1">
            <a:spLocks noGrp="1"/>
          </p:cNvSpPr>
          <p:nvPr>
            <p:ph type="title"/>
          </p:nvPr>
        </p:nvSpPr>
        <p:spPr>
          <a:xfrm>
            <a:off x="297180" y="257492"/>
            <a:ext cx="11521440" cy="50355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Helvetica Neue"/>
              <a:buNone/>
            </a:pPr>
            <a:r>
              <a:rPr lang="en-US"/>
              <a:t>NTENT Voice Assistant Platform</a:t>
            </a:r>
            <a:endParaRPr/>
          </a:p>
        </p:txBody>
      </p:sp>
      <p:sp>
        <p:nvSpPr>
          <p:cNvPr id="220" name="Google Shape;220;p24"/>
          <p:cNvSpPr txBox="1">
            <a:spLocks noGrp="1"/>
          </p:cNvSpPr>
          <p:nvPr>
            <p:ph type="sldNum" idx="12"/>
          </p:nvPr>
        </p:nvSpPr>
        <p:spPr>
          <a:xfrm>
            <a:off x="8721440" y="6407691"/>
            <a:ext cx="3145970" cy="1928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b="1"/>
              <a:t>9</a:t>
            </a:fld>
            <a:endParaRPr sz="1000" b="1"/>
          </a:p>
        </p:txBody>
      </p:sp>
      <p:pic>
        <p:nvPicPr>
          <p:cNvPr id="221" name="Google Shape;221;p24"/>
          <p:cNvPicPr preferRelativeResize="0"/>
          <p:nvPr/>
        </p:nvPicPr>
        <p:blipFill rotWithShape="1">
          <a:blip r:embed="rId3">
            <a:alphaModFix/>
          </a:blip>
          <a:srcRect/>
          <a:stretch/>
        </p:blipFill>
        <p:spPr>
          <a:xfrm>
            <a:off x="3995477" y="1624698"/>
            <a:ext cx="3962400" cy="3911600"/>
          </a:xfrm>
          <a:prstGeom prst="rect">
            <a:avLst/>
          </a:prstGeom>
          <a:noFill/>
          <a:ln>
            <a:noFill/>
          </a:ln>
        </p:spPr>
      </p:pic>
      <p:sp>
        <p:nvSpPr>
          <p:cNvPr id="222" name="Google Shape;222;p24"/>
          <p:cNvSpPr txBox="1"/>
          <p:nvPr/>
        </p:nvSpPr>
        <p:spPr>
          <a:xfrm>
            <a:off x="3112604" y="1275301"/>
            <a:ext cx="5728144"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5A5A5A"/>
                </a:solidFill>
                <a:latin typeface="Helvetica Neue"/>
                <a:ea typeface="Helvetica Neue"/>
                <a:cs typeface="Helvetica Neue"/>
                <a:sym typeface="Helvetica Neue"/>
              </a:rPr>
              <a:t>Create natural </a:t>
            </a:r>
            <a:r>
              <a:rPr lang="en-US" sz="1400" b="1">
                <a:solidFill>
                  <a:srgbClr val="5A5A5A"/>
                </a:solidFill>
                <a:latin typeface="Helvetica Neue"/>
                <a:ea typeface="Helvetica Neue"/>
                <a:cs typeface="Helvetica Neue"/>
                <a:sym typeface="Helvetica Neue"/>
              </a:rPr>
              <a:t>conversational interactions.</a:t>
            </a:r>
            <a:endParaRPr/>
          </a:p>
        </p:txBody>
      </p:sp>
      <p:sp>
        <p:nvSpPr>
          <p:cNvPr id="223" name="Google Shape;223;p24"/>
          <p:cNvSpPr txBox="1"/>
          <p:nvPr/>
        </p:nvSpPr>
        <p:spPr>
          <a:xfrm>
            <a:off x="7535517" y="2066144"/>
            <a:ext cx="376522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5A5A5A"/>
                </a:solidFill>
                <a:latin typeface="Helvetica Neue"/>
                <a:ea typeface="Helvetica Neue"/>
                <a:cs typeface="Helvetica Neue"/>
                <a:sym typeface="Helvetica Neue"/>
              </a:rPr>
              <a:t>Leverage </a:t>
            </a:r>
            <a:r>
              <a:rPr lang="en-US" sz="1400" b="1">
                <a:solidFill>
                  <a:srgbClr val="5A5A5A"/>
                </a:solidFill>
                <a:latin typeface="Helvetica Neue"/>
                <a:ea typeface="Helvetica Neue"/>
                <a:cs typeface="Helvetica Neue"/>
                <a:sym typeface="Helvetica Neue"/>
              </a:rPr>
              <a:t>machine learning </a:t>
            </a:r>
            <a:r>
              <a:rPr lang="en-US" sz="1400">
                <a:solidFill>
                  <a:srgbClr val="5A5A5A"/>
                </a:solidFill>
                <a:latin typeface="Helvetica Neue"/>
                <a:ea typeface="Helvetica Neue"/>
                <a:cs typeface="Helvetica Neue"/>
                <a:sym typeface="Helvetica Neue"/>
              </a:rPr>
              <a:t>to interpret context and answer questions. </a:t>
            </a:r>
            <a:endParaRPr/>
          </a:p>
        </p:txBody>
      </p:sp>
      <p:sp>
        <p:nvSpPr>
          <p:cNvPr id="224" name="Google Shape;224;p24"/>
          <p:cNvSpPr txBox="1"/>
          <p:nvPr/>
        </p:nvSpPr>
        <p:spPr>
          <a:xfrm>
            <a:off x="7928112" y="4183180"/>
            <a:ext cx="268185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5A5A5A"/>
                </a:solidFill>
                <a:latin typeface="Helvetica Neue"/>
                <a:ea typeface="Helvetica Neue"/>
                <a:cs typeface="Helvetica Neue"/>
                <a:sym typeface="Helvetica Neue"/>
              </a:rPr>
              <a:t>Datasets</a:t>
            </a:r>
            <a:r>
              <a:rPr lang="en-US" sz="1400">
                <a:solidFill>
                  <a:srgbClr val="5A5A5A"/>
                </a:solidFill>
                <a:latin typeface="Helvetica Neue"/>
                <a:ea typeface="Helvetica Neue"/>
                <a:cs typeface="Helvetica Neue"/>
                <a:sym typeface="Helvetica Neue"/>
              </a:rPr>
              <a:t> that are unparalleled, laser focused</a:t>
            </a:r>
            <a:endParaRPr/>
          </a:p>
        </p:txBody>
      </p:sp>
      <p:sp>
        <p:nvSpPr>
          <p:cNvPr id="225" name="Google Shape;225;p24"/>
          <p:cNvSpPr txBox="1"/>
          <p:nvPr/>
        </p:nvSpPr>
        <p:spPr>
          <a:xfrm>
            <a:off x="7063407" y="4928615"/>
            <a:ext cx="298499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5A5A5A"/>
                </a:solidFill>
                <a:latin typeface="Helvetica Neue"/>
                <a:ea typeface="Helvetica Neue"/>
                <a:cs typeface="Helvetica Neue"/>
                <a:sym typeface="Helvetica Neue"/>
              </a:rPr>
              <a:t>Multiple revenue streams</a:t>
            </a:r>
            <a:r>
              <a:rPr lang="en-US" sz="1400">
                <a:solidFill>
                  <a:srgbClr val="5A5A5A"/>
                </a:solidFill>
                <a:latin typeface="Helvetica Neue"/>
                <a:ea typeface="Helvetica Neue"/>
                <a:cs typeface="Helvetica Neue"/>
                <a:sym typeface="Helvetica Neue"/>
              </a:rPr>
              <a:t>: search, voice, video, and content.</a:t>
            </a:r>
            <a:endParaRPr/>
          </a:p>
        </p:txBody>
      </p:sp>
      <p:sp>
        <p:nvSpPr>
          <p:cNvPr id="226" name="Google Shape;226;p24"/>
          <p:cNvSpPr txBox="1"/>
          <p:nvPr/>
        </p:nvSpPr>
        <p:spPr>
          <a:xfrm>
            <a:off x="1893865" y="4928615"/>
            <a:ext cx="2984999"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5A5A5A"/>
                </a:solidFill>
                <a:latin typeface="Helvetica Neue"/>
                <a:ea typeface="Helvetica Neue"/>
                <a:cs typeface="Helvetica Neue"/>
                <a:sym typeface="Helvetica Neue"/>
              </a:rPr>
              <a:t>Intelligent APIs </a:t>
            </a:r>
            <a:r>
              <a:rPr lang="en-US" sz="1400">
                <a:solidFill>
                  <a:srgbClr val="5A5A5A"/>
                </a:solidFill>
                <a:latin typeface="Helvetica Neue"/>
                <a:ea typeface="Helvetica Neue"/>
                <a:cs typeface="Helvetica Neue"/>
                <a:sym typeface="Helvetica Neue"/>
              </a:rPr>
              <a:t>that are </a:t>
            </a:r>
            <a:r>
              <a:rPr lang="en-US" sz="1400" b="1">
                <a:solidFill>
                  <a:srgbClr val="5A5A5A"/>
                </a:solidFill>
                <a:latin typeface="Helvetica Neue"/>
                <a:ea typeface="Helvetica Neue"/>
                <a:cs typeface="Helvetica Neue"/>
                <a:sym typeface="Helvetica Neue"/>
              </a:rPr>
              <a:t>scalable</a:t>
            </a:r>
            <a:r>
              <a:rPr lang="en-US" sz="1400">
                <a:solidFill>
                  <a:srgbClr val="5A5A5A"/>
                </a:solidFill>
                <a:latin typeface="Helvetica Neue"/>
                <a:ea typeface="Helvetica Neue"/>
                <a:cs typeface="Helvetica Neue"/>
                <a:sym typeface="Helvetica Neue"/>
              </a:rPr>
              <a:t> and </a:t>
            </a:r>
            <a:r>
              <a:rPr lang="en-US" sz="1400" b="1">
                <a:solidFill>
                  <a:srgbClr val="5A5A5A"/>
                </a:solidFill>
                <a:latin typeface="Helvetica Neue"/>
                <a:ea typeface="Helvetica Neue"/>
                <a:cs typeface="Helvetica Neue"/>
                <a:sym typeface="Helvetica Neue"/>
              </a:rPr>
              <a:t>language independent. </a:t>
            </a:r>
            <a:endParaRPr/>
          </a:p>
        </p:txBody>
      </p:sp>
      <p:sp>
        <p:nvSpPr>
          <p:cNvPr id="227" name="Google Shape;227;p24"/>
          <p:cNvSpPr txBox="1"/>
          <p:nvPr/>
        </p:nvSpPr>
        <p:spPr>
          <a:xfrm>
            <a:off x="652616" y="4292328"/>
            <a:ext cx="3431118"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dirty="0">
                <a:solidFill>
                  <a:srgbClr val="5A5A5A"/>
                </a:solidFill>
                <a:latin typeface="Helvetica Neue"/>
                <a:ea typeface="Helvetica Neue"/>
                <a:cs typeface="Helvetica Neue"/>
                <a:sym typeface="Helvetica Neue"/>
              </a:rPr>
              <a:t>Quickly</a:t>
            </a:r>
            <a:r>
              <a:rPr lang="en-US" sz="1400" dirty="0">
                <a:solidFill>
                  <a:srgbClr val="5A5A5A"/>
                </a:solidFill>
                <a:latin typeface="Helvetica Neue"/>
                <a:ea typeface="Helvetica Neue"/>
                <a:cs typeface="Helvetica Neue"/>
                <a:sym typeface="Helvetica Neue"/>
              </a:rPr>
              <a:t> integrate using pre-built APIs. </a:t>
            </a:r>
            <a:endParaRPr dirty="0"/>
          </a:p>
        </p:txBody>
      </p:sp>
      <p:sp>
        <p:nvSpPr>
          <p:cNvPr id="228" name="Google Shape;228;p24"/>
          <p:cNvSpPr txBox="1"/>
          <p:nvPr/>
        </p:nvSpPr>
        <p:spPr>
          <a:xfrm>
            <a:off x="1313053" y="3077140"/>
            <a:ext cx="2563101"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5A5A5A"/>
                </a:solidFill>
                <a:latin typeface="Helvetica Neue"/>
                <a:ea typeface="Helvetica Neue"/>
                <a:cs typeface="Helvetica Neue"/>
                <a:sym typeface="Helvetica Neue"/>
              </a:rPr>
              <a:t>Customizable</a:t>
            </a:r>
            <a:r>
              <a:rPr lang="en-US" sz="1400">
                <a:solidFill>
                  <a:srgbClr val="5A5A5A"/>
                </a:solidFill>
                <a:latin typeface="Helvetica Neue"/>
                <a:ea typeface="Helvetica Neue"/>
                <a:cs typeface="Helvetica Neue"/>
                <a:sym typeface="Helvetica Neue"/>
              </a:rPr>
              <a:t> to your brand and experience. </a:t>
            </a:r>
            <a:endParaRPr/>
          </a:p>
        </p:txBody>
      </p:sp>
      <p:sp>
        <p:nvSpPr>
          <p:cNvPr id="229" name="Google Shape;229;p24"/>
          <p:cNvSpPr txBox="1"/>
          <p:nvPr/>
        </p:nvSpPr>
        <p:spPr>
          <a:xfrm>
            <a:off x="1831053" y="2231283"/>
            <a:ext cx="2563101"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5A5A5A"/>
                </a:solidFill>
                <a:latin typeface="Helvetica Neue"/>
                <a:ea typeface="Helvetica Neue"/>
                <a:cs typeface="Helvetica Neue"/>
                <a:sym typeface="Helvetica Neue"/>
              </a:rPr>
              <a:t>Omni-channel platform.</a:t>
            </a:r>
            <a:endParaRPr/>
          </a:p>
        </p:txBody>
      </p:sp>
      <p:sp>
        <p:nvSpPr>
          <p:cNvPr id="230" name="Google Shape;230;p24"/>
          <p:cNvSpPr txBox="1"/>
          <p:nvPr/>
        </p:nvSpPr>
        <p:spPr>
          <a:xfrm>
            <a:off x="8057540" y="3075826"/>
            <a:ext cx="268185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rgbClr val="5A5A5A"/>
                </a:solidFill>
                <a:latin typeface="Helvetica Neue"/>
                <a:ea typeface="Helvetica Neue"/>
                <a:cs typeface="Helvetica Neue"/>
                <a:sym typeface="Helvetica Neue"/>
              </a:rPr>
              <a:t>Web-scale search engine </a:t>
            </a:r>
            <a:r>
              <a:rPr lang="en-US" sz="1400" dirty="0">
                <a:solidFill>
                  <a:srgbClr val="5A5A5A"/>
                </a:solidFill>
                <a:latin typeface="Helvetica Neue"/>
                <a:ea typeface="Helvetica Neue"/>
                <a:cs typeface="Helvetica Neue"/>
                <a:sym typeface="Helvetica Neue"/>
              </a:rPr>
              <a:t>that delivers relevant results</a:t>
            </a:r>
            <a:endParaRPr dirty="0"/>
          </a:p>
        </p:txBody>
      </p:sp>
    </p:spTree>
  </p:cSld>
  <p:clrMapOvr>
    <a:masterClrMapping/>
  </p:clrMapOvr>
</p:sld>
</file>

<file path=ppt/theme/theme1.xml><?xml version="1.0" encoding="utf-8"?>
<a:theme xmlns:a="http://schemas.openxmlformats.org/drawingml/2006/main" name="Office Theme">
  <a:themeElements>
    <a:clrScheme name="Custom 3">
      <a:dk1>
        <a:srgbClr val="231F20"/>
      </a:dk1>
      <a:lt1>
        <a:srgbClr val="FFFFFF"/>
      </a:lt1>
      <a:dk2>
        <a:srgbClr val="595959"/>
      </a:dk2>
      <a:lt2>
        <a:srgbClr val="4967B0"/>
      </a:lt2>
      <a:accent1>
        <a:srgbClr val="CD3427"/>
      </a:accent1>
      <a:accent2>
        <a:srgbClr val="FF9B86"/>
      </a:accent2>
      <a:accent3>
        <a:srgbClr val="B8CBFF"/>
      </a:accent3>
      <a:accent4>
        <a:srgbClr val="FEE5C2"/>
      </a:accent4>
      <a:accent5>
        <a:srgbClr val="837E98"/>
      </a:accent5>
      <a:accent6>
        <a:srgbClr val="374B80"/>
      </a:accent6>
      <a:hlink>
        <a:srgbClr val="4967B0"/>
      </a:hlink>
      <a:folHlink>
        <a:srgbClr val="374B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5358</TotalTime>
  <Words>1767</Words>
  <Application>Microsoft Macintosh PowerPoint</Application>
  <PresentationFormat>Widescreen</PresentationFormat>
  <Paragraphs>377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Helvetica Neue</vt:lpstr>
      <vt:lpstr>Source Sans Pro</vt:lpstr>
      <vt:lpstr>Office Theme</vt:lpstr>
      <vt:lpstr>Voice Assistants: Future and Challenges</vt:lpstr>
      <vt:lpstr>Content</vt:lpstr>
      <vt:lpstr>Voice Assistants Are Changing Our Lives</vt:lpstr>
      <vt:lpstr>Voice Assistants Are Changing Our Lives</vt:lpstr>
      <vt:lpstr>Voice Assistants Are Changing Our Lives</vt:lpstr>
      <vt:lpstr>NTENT’s Solution</vt:lpstr>
      <vt:lpstr>PowerPoint Presentation</vt:lpstr>
      <vt:lpstr>NTENT Voice Assistant &amp; Smart Device Advantage</vt:lpstr>
      <vt:lpstr>NTENT Voice Assistant Platform</vt:lpstr>
      <vt:lpstr>PowerPoint Presentation</vt:lpstr>
      <vt:lpstr>PowerPoint Presentation</vt:lpstr>
      <vt:lpstr>AI-Based Technical Approach </vt:lpstr>
      <vt:lpstr>PowerPoint Presentation</vt:lpstr>
      <vt:lpstr>Voice Assistant Technology Stack</vt:lpstr>
      <vt:lpstr>NTENT’s Dialogue System High-Level Architecture</vt:lpstr>
      <vt:lpstr>Continuous Improvement using AI</vt:lpstr>
      <vt:lpstr>Managing Users’ Expectation (Pragmatic Adaptation)</vt:lpstr>
      <vt:lpstr>Challenges</vt:lpstr>
      <vt:lpstr>Challenges</vt:lpstr>
      <vt:lpstr>Challenge: Language Diversity</vt:lpstr>
      <vt:lpstr>Challenge: Multiple Conversations</vt:lpstr>
      <vt:lpstr>Search Biases and Competing Assistants</vt:lpstr>
      <vt:lpstr>Dealing with Biases</vt:lpstr>
      <vt:lpstr>Opportunity Summary</vt:lpstr>
      <vt:lpstr>What should I do?</vt:lpstr>
      <vt:lpstr>Epilogue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Powered Search and Voice Platform</dc:title>
  <dc:creator>Kerstin Recker</dc:creator>
  <cp:lastModifiedBy>Andreas Kaltenbrunner</cp:lastModifiedBy>
  <cp:revision>40</cp:revision>
  <cp:lastPrinted>2019-10-15T08:59:22Z</cp:lastPrinted>
  <dcterms:modified xsi:type="dcterms:W3CDTF">2019-10-18T00:52:59Z</dcterms:modified>
</cp:coreProperties>
</file>